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549" r:id="rId5"/>
  </p:sldMasterIdLst>
  <p:notesMasterIdLst>
    <p:notesMasterId r:id="rId22"/>
  </p:notesMasterIdLst>
  <p:handoutMasterIdLst>
    <p:handoutMasterId r:id="rId23"/>
  </p:handoutMasterIdLst>
  <p:sldIdLst>
    <p:sldId id="1582" r:id="rId6"/>
    <p:sldId id="1594" r:id="rId7"/>
    <p:sldId id="1595" r:id="rId8"/>
    <p:sldId id="1596" r:id="rId9"/>
    <p:sldId id="1597" r:id="rId10"/>
    <p:sldId id="1588" r:id="rId11"/>
    <p:sldId id="1589" r:id="rId12"/>
    <p:sldId id="1590" r:id="rId13"/>
    <p:sldId id="1598" r:id="rId14"/>
    <p:sldId id="1599" r:id="rId15"/>
    <p:sldId id="1600" r:id="rId16"/>
    <p:sldId id="1592" r:id="rId17"/>
    <p:sldId id="1593" r:id="rId18"/>
    <p:sldId id="1584" r:id="rId19"/>
    <p:sldId id="1585" r:id="rId20"/>
    <p:sldId id="1577" r:id="rId21"/>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Front matter" id="{EE0AD065-A68F-4529-98D7-CA5147F42085}">
          <p14:sldIdLst>
            <p14:sldId id="1582"/>
            <p14:sldId id="1594"/>
          </p14:sldIdLst>
        </p14:section>
        <p14:section name="Build a basic Microsoft Teams Bot" id="{FB302657-7E8F-4F1B-AFC3-A5414F3E8930}">
          <p14:sldIdLst>
            <p14:sldId id="1595"/>
            <p14:sldId id="1596"/>
            <p14:sldId id="1597"/>
            <p14:sldId id="1588"/>
            <p14:sldId id="1589"/>
            <p14:sldId id="1590"/>
            <p14:sldId id="1598"/>
            <p14:sldId id="1599"/>
            <p14:sldId id="1600"/>
            <p14:sldId id="1592"/>
            <p14:sldId id="1593"/>
          </p14:sldIdLst>
        </p14:section>
        <p14:section name="Summary" id="{6333EB41-E776-48D8-BADF-9940AAE0BE2E}">
          <p14:sldIdLst>
            <p14:sldId id="1584"/>
            <p14:sldId id="1585"/>
            <p14:sldId id="1577"/>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F2F2F"/>
    <a:srgbClr val="787878"/>
    <a:srgbClr val="595959"/>
    <a:srgbClr val="A6A6A6"/>
    <a:srgbClr val="7F7F7F"/>
    <a:srgbClr val="00BCF2"/>
    <a:srgbClr val="FFFFFF"/>
    <a:srgbClr val="000A18"/>
    <a:srgbClr val="BCEEFC"/>
    <a:srgbClr val="FFB65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showOutlineIcons="0">
    <p:restoredLeft sz="35841" autoAdjust="0"/>
    <p:restoredTop sz="86410" autoAdjust="0"/>
  </p:normalViewPr>
  <p:slideViewPr>
    <p:cSldViewPr snapToGrid="0">
      <p:cViewPr varScale="1">
        <p:scale>
          <a:sx n="89" d="100"/>
          <a:sy n="89" d="100"/>
        </p:scale>
        <p:origin x="66" y="132"/>
      </p:cViewPr>
      <p:guideLst/>
    </p:cSldViewPr>
  </p:slideViewPr>
  <p:outlineViewPr>
    <p:cViewPr>
      <p:scale>
        <a:sx n="33" d="100"/>
        <a:sy n="33" d="100"/>
      </p:scale>
      <p:origin x="0" y="-1518"/>
    </p:cViewPr>
  </p:outlineViewPr>
  <p:notesTextViewPr>
    <p:cViewPr>
      <p:scale>
        <a:sx n="100" d="100"/>
        <a:sy n="100" d="100"/>
      </p:scale>
      <p:origin x="0" y="0"/>
    </p:cViewPr>
  </p:notesTextViewPr>
  <p:sorterViewPr>
    <p:cViewPr>
      <p:scale>
        <a:sx n="180" d="100"/>
        <a:sy n="180" d="100"/>
      </p:scale>
      <p:origin x="0" y="-9258"/>
    </p:cViewPr>
  </p:sorterViewPr>
  <p:notesViewPr>
    <p:cSldViewPr snapToGrid="0" showGuides="1">
      <p:cViewPr varScale="1">
        <p:scale>
          <a:sx n="60" d="100"/>
          <a:sy n="60" d="100"/>
        </p:scale>
        <p:origin x="3187" y="3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commentAuthors" Target="commentAuthor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handoutMaster" Target="handoutMasters/handoutMaster1.xml"/><Relationship Id="rId28" Type="http://schemas.openxmlformats.org/officeDocument/2006/relationships/tableStyles" Target="tableStyles.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notesMaster" Target="notesMasters/notesMaster1.xml"/><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8/19/2017 3:28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8/19/2017 3:28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8/19/2017 4:04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2369756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Dialog example (https://github.com/Microsoft/BotBuilder-Samples/tree/master/CSharp/core-BasicMultiDialog): </a:t>
            </a:r>
          </a:p>
          <a:p>
            <a:pPr marL="171450" indent="-171450">
              <a:buFontTx/>
              <a:buChar char="-"/>
            </a:pPr>
            <a:r>
              <a:rPr lang="en-US" dirty="0"/>
              <a:t>Root dialog calls Name dialog</a:t>
            </a:r>
          </a:p>
          <a:p>
            <a:pPr marL="171450" indent="-171450">
              <a:buFontTx/>
              <a:buChar char="-"/>
            </a:pPr>
            <a:r>
              <a:rPr lang="en-US" dirty="0"/>
              <a:t>Name dialog prompts</a:t>
            </a:r>
            <a:r>
              <a:rPr lang="en-US" baseline="0" dirty="0"/>
              <a:t> for name. Upon response, returns to caller passing name via </a:t>
            </a:r>
            <a:r>
              <a:rPr lang="en-US" baseline="0" dirty="0" err="1"/>
              <a:t>Context.Done</a:t>
            </a:r>
            <a:r>
              <a:rPr lang="en-US" baseline="0" dirty="0"/>
              <a:t>() method</a:t>
            </a:r>
          </a:p>
          <a:p>
            <a:pPr marL="171450" indent="-171450">
              <a:buFontTx/>
              <a:buChar char="-"/>
            </a:pPr>
            <a:r>
              <a:rPr lang="en-US" baseline="0" dirty="0"/>
              <a:t>Root dialog calls Age dialog, passing name. (Pass via constructor on class)</a:t>
            </a:r>
          </a:p>
          <a:p>
            <a:pPr marL="171450" marR="0" lvl="0" indent="-171450" algn="l" defTabSz="932742" rtl="0" eaLnBrk="1" fontAlgn="auto" latinLnBrk="0" hangingPunct="1">
              <a:lnSpc>
                <a:spcPct val="90000"/>
              </a:lnSpc>
              <a:spcBef>
                <a:spcPts val="0"/>
              </a:spcBef>
              <a:spcAft>
                <a:spcPts val="340"/>
              </a:spcAft>
              <a:buClrTx/>
              <a:buSzTx/>
              <a:buFontTx/>
              <a:buChar char="-"/>
              <a:tabLst/>
              <a:defRPr/>
            </a:pPr>
            <a:r>
              <a:rPr lang="en-US" baseline="0" dirty="0"/>
              <a:t>Age dialog prompts “Hello [name], what is your age?”. Upon response, returns to caller passing name via </a:t>
            </a:r>
            <a:r>
              <a:rPr lang="en-US" baseline="0" dirty="0" err="1"/>
              <a:t>Context.Done</a:t>
            </a:r>
            <a:r>
              <a:rPr lang="en-US" baseline="0" dirty="0"/>
              <a:t>() method</a:t>
            </a:r>
          </a:p>
          <a:p>
            <a:pPr marL="171450" indent="-171450">
              <a:buFontTx/>
              <a:buChar char="-"/>
            </a:pPr>
            <a:endParaRPr lang="en-US" dirty="0"/>
          </a:p>
          <a:p>
            <a:endParaRPr lang="en-US" dirty="0"/>
          </a:p>
          <a:p>
            <a:r>
              <a:rPr lang="en-US" dirty="0"/>
              <a:t>User state applies</a:t>
            </a:r>
            <a:r>
              <a:rPr lang="en-US" baseline="0" dirty="0"/>
              <a:t> to user for all conversations</a:t>
            </a:r>
          </a:p>
          <a:p>
            <a:r>
              <a:rPr lang="en-US" baseline="0" dirty="0"/>
              <a:t>Conversation state applies to all users in that conversation</a:t>
            </a:r>
          </a:p>
          <a:p>
            <a:r>
              <a:rPr lang="en-US" baseline="0" dirty="0"/>
              <a:t>Private state applies to current user in current conversation</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8/19/2017 6:00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35608075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a:solidFill>
                  <a:schemeClr val="tx1"/>
                </a:solidFill>
                <a:effectLst/>
                <a:latin typeface="Segoe UI Light" pitchFamily="34" charset="0"/>
                <a:ea typeface="+mn-ea"/>
                <a:cs typeface="+mn-cs"/>
              </a:rPr>
              <a:t>Teams will send notifications to your bot for changes or events that happen in contexts where your bot is active. You can use these events to trigger service logic, such as:</a:t>
            </a:r>
          </a:p>
          <a:p>
            <a:pPr marL="171450" indent="-171450">
              <a:buFontTx/>
              <a:buChar char="-"/>
            </a:pPr>
            <a:r>
              <a:rPr lang="en-US" sz="900" b="0" i="0" kern="1200" dirty="0">
                <a:solidFill>
                  <a:schemeClr val="tx1"/>
                </a:solidFill>
                <a:effectLst/>
                <a:latin typeface="Segoe UI Light" pitchFamily="34" charset="0"/>
                <a:ea typeface="+mn-ea"/>
                <a:cs typeface="+mn-cs"/>
              </a:rPr>
              <a:t>Trigger welcome message when your bot is added to a team.</a:t>
            </a:r>
          </a:p>
          <a:p>
            <a:pPr marL="171450" indent="-171450">
              <a:buFontTx/>
              <a:buChar char="-"/>
            </a:pPr>
            <a:r>
              <a:rPr lang="en-US" sz="900" b="0" i="0" kern="1200" dirty="0">
                <a:solidFill>
                  <a:schemeClr val="tx1"/>
                </a:solidFill>
                <a:effectLst/>
                <a:latin typeface="Segoe UI Light" pitchFamily="34" charset="0"/>
                <a:ea typeface="+mn-ea"/>
                <a:cs typeface="+mn-cs"/>
              </a:rPr>
              <a:t>Query and cache team information when the bot is added to a team.</a:t>
            </a:r>
          </a:p>
          <a:p>
            <a:pPr marL="171450" indent="-171450">
              <a:buFontTx/>
              <a:buChar char="-"/>
            </a:pPr>
            <a:r>
              <a:rPr lang="en-US" sz="900" b="0" i="0" kern="1200" dirty="0">
                <a:solidFill>
                  <a:schemeClr val="tx1"/>
                </a:solidFill>
                <a:effectLst/>
                <a:latin typeface="Segoe UI Light" pitchFamily="34" charset="0"/>
                <a:ea typeface="+mn-ea"/>
                <a:cs typeface="+mn-cs"/>
              </a:rPr>
              <a:t>Updated cached information on team membership or channel information changes.</a:t>
            </a:r>
          </a:p>
          <a:p>
            <a:pPr marL="171450" indent="-171450">
              <a:buFontTx/>
              <a:buChar char="-"/>
            </a:pPr>
            <a:r>
              <a:rPr lang="en-US" sz="900" b="0" i="0" kern="1200" dirty="0">
                <a:solidFill>
                  <a:schemeClr val="tx1"/>
                </a:solidFill>
                <a:effectLst/>
                <a:latin typeface="Segoe UI Light" pitchFamily="34" charset="0"/>
                <a:ea typeface="+mn-ea"/>
                <a:cs typeface="+mn-cs"/>
              </a:rPr>
              <a:t>Remove cached information for a team if the bot is removed.</a:t>
            </a:r>
          </a:p>
          <a:p>
            <a:endParaRPr lang="en-US" dirty="0"/>
          </a:p>
          <a:p>
            <a:r>
              <a:rPr lang="en-US" dirty="0"/>
              <a:t>Since</a:t>
            </a:r>
            <a:r>
              <a:rPr lang="en-US" baseline="0" dirty="0"/>
              <a:t> bot is scoped to team, no events for team creation/deletion provided.</a:t>
            </a:r>
          </a:p>
          <a:p>
            <a:endParaRPr lang="en-US" baseline="0" dirty="0"/>
          </a:p>
          <a:p>
            <a:r>
              <a:rPr lang="en-US" baseline="0" dirty="0"/>
              <a:t>When bot is added/removed, </a:t>
            </a:r>
            <a:r>
              <a:rPr lang="en-US" baseline="0" dirty="0" err="1"/>
              <a:t>TeamMember</a:t>
            </a:r>
            <a:r>
              <a:rPr lang="en-US" baseline="0" dirty="0"/>
              <a:t> events are sent.</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8/19/2017 6:55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36476496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Emulator download page: https://emulator.botframework.com/</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8/19/2017 7:07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187102741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Master" Target="../slideMasters/slideMaster1.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Master" Target="../slideMasters/slideMaster1.xml"/><Relationship Id="rId4" Type="http://schemas.openxmlformats.org/officeDocument/2006/relationships/image" Target="../media/image14.jp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5.jpeg"/><Relationship Id="rId1" Type="http://schemas.openxmlformats.org/officeDocument/2006/relationships/slideMaster" Target="../slideMasters/slideMaster2.xml"/><Relationship Id="rId4" Type="http://schemas.openxmlformats.org/officeDocument/2006/relationships/image" Target="../media/image17.png"/></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5465282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3699272733"/>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xt option 5">
    <p:spTree>
      <p:nvGrpSpPr>
        <p:cNvPr id="1" name=""/>
        <p:cNvGrpSpPr/>
        <p:nvPr/>
      </p:nvGrpSpPr>
      <p:grpSpPr>
        <a:xfrm>
          <a:off x="0" y="0"/>
          <a:ext cx="0" cy="0"/>
          <a:chOff x="0" y="0"/>
          <a:chExt cx="0" cy="0"/>
        </a:xfrm>
      </p:grpSpPr>
      <p:sp>
        <p:nvSpPr>
          <p:cNvPr id="3" name="Rectangle 2"/>
          <p:cNvSpPr/>
          <p:nvPr userDrawn="1"/>
        </p:nvSpPr>
        <p:spPr bwMode="auto">
          <a:xfrm>
            <a:off x="465135" y="1631569"/>
            <a:ext cx="5527103"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4621044" cy="2459482"/>
          </a:xfrm>
        </p:spPr>
        <p:txBody>
          <a:bodyPr>
            <a:noAutofit/>
          </a:bodyPr>
          <a:lstStyle>
            <a:lvl1pPr marL="0" indent="0">
              <a:buNone/>
              <a:defRPr sz="2000"/>
            </a:lvl1pPr>
          </a:lstStyle>
          <a:p>
            <a:pPr lvl="0"/>
            <a:r>
              <a:rPr lang="en-US" dirty="0"/>
              <a:t>Picture</a:t>
            </a:r>
          </a:p>
        </p:txBody>
      </p:sp>
      <p:sp>
        <p:nvSpPr>
          <p:cNvPr id="8" name="Rectangle 7"/>
          <p:cNvSpPr/>
          <p:nvPr userDrawn="1"/>
        </p:nvSpPr>
        <p:spPr bwMode="auto">
          <a:xfrm>
            <a:off x="6460554" y="1631569"/>
            <a:ext cx="5537772"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5: two columns images and text</a:t>
            </a:r>
          </a:p>
        </p:txBody>
      </p:sp>
      <p:sp>
        <p:nvSpPr>
          <p:cNvPr id="5" name="Text Placeholder 4"/>
          <p:cNvSpPr>
            <a:spLocks noGrp="1"/>
          </p:cNvSpPr>
          <p:nvPr>
            <p:ph type="body" sz="quarter" idx="11" hasCustomPrompt="1"/>
          </p:nvPr>
        </p:nvSpPr>
        <p:spPr>
          <a:xfrm>
            <a:off x="465138" y="5026024"/>
            <a:ext cx="5527100"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6460554" y="5026024"/>
            <a:ext cx="5537771"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8" name="Content Placeholder 15"/>
          <p:cNvSpPr>
            <a:spLocks noGrp="1"/>
          </p:cNvSpPr>
          <p:nvPr>
            <p:ph sz="quarter" idx="19" hasCustomPrompt="1"/>
          </p:nvPr>
        </p:nvSpPr>
        <p:spPr>
          <a:xfrm>
            <a:off x="6916366" y="1997075"/>
            <a:ext cx="461364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1822246196"/>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dirty="0"/>
              <a:t>Title</a:t>
            </a:r>
          </a:p>
        </p:txBody>
      </p:sp>
    </p:spTree>
    <p:extLst>
      <p:ext uri="{BB962C8B-B14F-4D97-AF65-F5344CB8AC3E}">
        <p14:creationId xmlns:p14="http://schemas.microsoft.com/office/powerpoint/2010/main" val="3832563861"/>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68934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424437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37150375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443" y="-1"/>
            <a:ext cx="12435587" cy="6994525"/>
          </a:xfrm>
          <a:prstGeom prst="rect">
            <a:avLst/>
          </a:prstGeom>
        </p:spPr>
      </p:pic>
      <p:sp>
        <p:nvSpPr>
          <p:cNvPr id="2" name="Title 1"/>
          <p:cNvSpPr>
            <a:spLocks noGrp="1"/>
          </p:cNvSpPr>
          <p:nvPr>
            <p:ph type="title" hasCustomPrompt="1"/>
          </p:nvPr>
        </p:nvSpPr>
        <p:spPr>
          <a:xfrm>
            <a:off x="465138" y="899478"/>
            <a:ext cx="7604125" cy="2701925"/>
          </a:xfrm>
          <a:noFill/>
        </p:spPr>
        <p:txBody>
          <a:bodyPr wrap="square" lIns="0" tIns="0" rIns="0" bIns="0" anchor="t" anchorCtr="0">
            <a:noAutofit/>
          </a:bodyPr>
          <a:lstStyle>
            <a:lvl1pPr>
              <a:lnSpc>
                <a:spcPts val="5600"/>
              </a:lnSpc>
              <a:defRPr sz="5400" spc="-15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1</a:t>
            </a:r>
          </a:p>
        </p:txBody>
      </p:sp>
      <p:sp>
        <p:nvSpPr>
          <p:cNvPr id="4" name="Picture Placeholder 3"/>
          <p:cNvSpPr>
            <a:spLocks noGrp="1"/>
          </p:cNvSpPr>
          <p:nvPr>
            <p:ph type="pic" sz="quarter" idx="10"/>
          </p:nvPr>
        </p:nvSpPr>
        <p:spPr>
          <a:xfrm>
            <a:off x="6354763" y="0"/>
            <a:ext cx="6081712" cy="6994525"/>
          </a:xfrm>
          <a:blipFill dpi="0" rotWithShape="1">
            <a:blip r:embed="rId2"/>
            <a:srcRect/>
            <a:tile tx="-1530350" ty="0" sx="66000" sy="66000" flip="none" algn="tl"/>
          </a:blipFill>
        </p:spPr>
        <p:txBody>
          <a:bodyPr anchor="ctr">
            <a:noAutofit/>
          </a:bodyPr>
          <a:lstStyle>
            <a:lvl1pPr marL="0" indent="0" algn="ctr">
              <a:buNone/>
              <a:defRPr>
                <a:solidFill>
                  <a:schemeClr val="bg2"/>
                </a:solidFill>
              </a:defRPr>
            </a:lvl1pPr>
          </a:lstStyle>
          <a:p>
            <a:r>
              <a:rPr lang="en-US"/>
              <a:t>Click icon to add picture</a:t>
            </a:r>
            <a:endParaRPr lang="en-US" dirty="0"/>
          </a:p>
        </p:txBody>
      </p:sp>
    </p:spTree>
    <p:extLst>
      <p:ext uri="{BB962C8B-B14F-4D97-AF65-F5344CB8AC3E}">
        <p14:creationId xmlns:p14="http://schemas.microsoft.com/office/powerpoint/2010/main" val="2244901092"/>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65138" y="2168525"/>
            <a:ext cx="2734056" cy="4371975"/>
          </a:xfrm>
          <a:blipFill dpi="0" rotWithShape="1">
            <a:blip r:embed="rId2"/>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5" name="Picture Placeholder 3"/>
          <p:cNvSpPr>
            <a:spLocks noGrp="1"/>
          </p:cNvSpPr>
          <p:nvPr>
            <p:ph type="pic" sz="quarter" idx="11" hasCustomPrompt="1"/>
          </p:nvPr>
        </p:nvSpPr>
        <p:spPr>
          <a:xfrm>
            <a:off x="3397922" y="2168524"/>
            <a:ext cx="2734056" cy="4371975"/>
          </a:xfrm>
          <a:blipFill dpi="0" rotWithShape="1">
            <a:blip r:embed="rId3"/>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6" name="Picture Placeholder 3"/>
          <p:cNvSpPr>
            <a:spLocks noGrp="1"/>
          </p:cNvSpPr>
          <p:nvPr>
            <p:ph type="pic" sz="quarter" idx="12" hasCustomPrompt="1"/>
          </p:nvPr>
        </p:nvSpPr>
        <p:spPr>
          <a:xfrm>
            <a:off x="9263490" y="2168524"/>
            <a:ext cx="2734056" cy="4371975"/>
          </a:xfrm>
          <a:blipFill dpi="0" rotWithShape="1">
            <a:blip r:embed="rId4"/>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7" name="Picture Placeholder 3"/>
          <p:cNvSpPr>
            <a:spLocks noGrp="1"/>
          </p:cNvSpPr>
          <p:nvPr>
            <p:ph type="pic" sz="quarter" idx="13" hasCustomPrompt="1"/>
          </p:nvPr>
        </p:nvSpPr>
        <p:spPr>
          <a:xfrm>
            <a:off x="6330706" y="2168524"/>
            <a:ext cx="2734056" cy="4371975"/>
          </a:xfrm>
          <a:blipFill dpi="0" rotWithShape="1">
            <a:blip r:embed="rId5"/>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2</a:t>
            </a:r>
          </a:p>
        </p:txBody>
      </p:sp>
      <p:sp>
        <p:nvSpPr>
          <p:cNvPr id="17" name="Text Placeholder 16"/>
          <p:cNvSpPr>
            <a:spLocks noGrp="1"/>
          </p:cNvSpPr>
          <p:nvPr>
            <p:ph type="body" sz="quarter" idx="14" hasCustomPrompt="1"/>
          </p:nvPr>
        </p:nvSpPr>
        <p:spPr>
          <a:xfrm>
            <a:off x="465138"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8" name="Text Placeholder 16"/>
          <p:cNvSpPr>
            <a:spLocks noGrp="1"/>
          </p:cNvSpPr>
          <p:nvPr>
            <p:ph type="body" sz="quarter" idx="15" hasCustomPrompt="1"/>
          </p:nvPr>
        </p:nvSpPr>
        <p:spPr>
          <a:xfrm>
            <a:off x="3397922"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9" name="Text Placeholder 16"/>
          <p:cNvSpPr>
            <a:spLocks noGrp="1"/>
          </p:cNvSpPr>
          <p:nvPr>
            <p:ph type="body" sz="quarter" idx="16" hasCustomPrompt="1"/>
          </p:nvPr>
        </p:nvSpPr>
        <p:spPr>
          <a:xfrm>
            <a:off x="6330706"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20" name="Text Placeholder 16"/>
          <p:cNvSpPr>
            <a:spLocks noGrp="1"/>
          </p:cNvSpPr>
          <p:nvPr>
            <p:ph type="body" sz="quarter" idx="17" hasCustomPrompt="1"/>
          </p:nvPr>
        </p:nvSpPr>
        <p:spPr>
          <a:xfrm>
            <a:off x="9263490"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Tree>
    <p:extLst>
      <p:ext uri="{BB962C8B-B14F-4D97-AF65-F5344CB8AC3E}">
        <p14:creationId xmlns:p14="http://schemas.microsoft.com/office/powerpoint/2010/main" val="4039926196"/>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168525"/>
            <a:ext cx="3690937" cy="2654300"/>
          </a:xfrm>
          <a:blipFill>
            <a:blip r:embed="rId2"/>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89437" y="2168525"/>
            <a:ext cx="3679825" cy="2654300"/>
          </a:xfrm>
          <a:blipFill>
            <a:blip r:embed="rId3"/>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302625" y="2168525"/>
            <a:ext cx="3695700" cy="2654300"/>
          </a:xfrm>
          <a:blipFill>
            <a:blip r:embed="rId4"/>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Photo layout 3</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1522753587"/>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grpSp>
        <p:nvGrpSpPr>
          <p:cNvPr id="7" name="Group 6"/>
          <p:cNvGrpSpPr/>
          <p:nvPr userDrawn="1"/>
        </p:nvGrpSpPr>
        <p:grpSpPr>
          <a:xfrm>
            <a:off x="465139" y="449264"/>
            <a:ext cx="933131" cy="200341"/>
            <a:chOff x="465139" y="449264"/>
            <a:chExt cx="933131" cy="200341"/>
          </a:xfrm>
        </p:grpSpPr>
        <p:pic>
          <p:nvPicPr>
            <p:cNvPr id="97" name="Picture 96"/>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4"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Tree>
    <p:extLst>
      <p:ext uri="{BB962C8B-B14F-4D97-AF65-F5344CB8AC3E}">
        <p14:creationId xmlns:p14="http://schemas.microsoft.com/office/powerpoint/2010/main" val="70824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2768780090"/>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Tree>
    <p:extLst>
      <p:ext uri="{BB962C8B-B14F-4D97-AF65-F5344CB8AC3E}">
        <p14:creationId xmlns:p14="http://schemas.microsoft.com/office/powerpoint/2010/main" val="2994402774"/>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Tree>
    <p:extLst>
      <p:ext uri="{BB962C8B-B14F-4D97-AF65-F5344CB8AC3E}">
        <p14:creationId xmlns:p14="http://schemas.microsoft.com/office/powerpoint/2010/main" val="3589100596"/>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endParaRPr lang="en-US" dirty="0"/>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endParaRPr lang="en-US" dirty="0"/>
          </a:p>
        </p:txBody>
      </p:sp>
    </p:spTree>
    <p:extLst>
      <p:ext uri="{BB962C8B-B14F-4D97-AF65-F5344CB8AC3E}">
        <p14:creationId xmlns:p14="http://schemas.microsoft.com/office/powerpoint/2010/main" val="3811322961"/>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a:t>Click icon to add table</a:t>
            </a:r>
          </a:p>
        </p:txBody>
      </p:sp>
    </p:spTree>
    <p:extLst>
      <p:ext uri="{BB962C8B-B14F-4D97-AF65-F5344CB8AC3E}">
        <p14:creationId xmlns:p14="http://schemas.microsoft.com/office/powerpoint/2010/main" val="1399307191"/>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32908552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dirty="0"/>
              <a:t>Thank you.</a:t>
            </a:r>
          </a:p>
        </p:txBody>
      </p:sp>
    </p:spTree>
    <p:extLst>
      <p:ext uri="{BB962C8B-B14F-4D97-AF65-F5344CB8AC3E}">
        <p14:creationId xmlns:p14="http://schemas.microsoft.com/office/powerpoint/2010/main" val="10720828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Walkin (event name)">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17" y="-318"/>
            <a:ext cx="12435840" cy="6995160"/>
          </a:xfrm>
          <a:prstGeom prst="rect">
            <a:avLst/>
          </a:prstGeom>
        </p:spPr>
      </p:pic>
      <p:pic>
        <p:nvPicPr>
          <p:cNvPr id="6" name="MS logo white - EMF"/>
          <p:cNvPicPr>
            <a:picLocks noChangeAspect="1"/>
          </p:cNvPicPr>
          <p:nvPr userDrawn="1"/>
        </p:nvPicPr>
        <p:blipFill>
          <a:blip r:embed="rId3"/>
          <a:stretch>
            <a:fillRect/>
          </a:stretch>
        </p:blipFill>
        <p:spPr bwMode="white">
          <a:xfrm>
            <a:off x="460688" y="479425"/>
            <a:ext cx="1451843" cy="310896"/>
          </a:xfrm>
          <a:prstGeom prst="rect">
            <a:avLst/>
          </a:prstGeom>
        </p:spPr>
      </p:pic>
      <p:pic>
        <p:nvPicPr>
          <p:cNvPr id="7" name="Picture 6"/>
          <p:cNvPicPr>
            <a:picLocks noChangeAspect="1"/>
          </p:cNvPicPr>
          <p:nvPr userDrawn="1"/>
        </p:nvPicPr>
        <p:blipFill>
          <a:blip r:embed="rId4"/>
          <a:stretch>
            <a:fillRect/>
          </a:stretch>
        </p:blipFill>
        <p:spPr>
          <a:xfrm>
            <a:off x="417339" y="4319054"/>
            <a:ext cx="4644038" cy="1828780"/>
          </a:xfrm>
          <a:prstGeom prst="rect">
            <a:avLst/>
          </a:prstGeom>
        </p:spPr>
      </p:pic>
    </p:spTree>
    <p:extLst>
      <p:ext uri="{BB962C8B-B14F-4D97-AF65-F5344CB8AC3E}">
        <p14:creationId xmlns:p14="http://schemas.microsoft.com/office/powerpoint/2010/main" val="16237184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sp>
        <p:nvSpPr>
          <p:cNvPr id="3" name="Text Placeholder 2"/>
          <p:cNvSpPr>
            <a:spLocks noGrp="1"/>
          </p:cNvSpPr>
          <p:nvPr>
            <p:ph type="body" sz="quarter" idx="13" hasCustomPrompt="1"/>
          </p:nvPr>
        </p:nvSpPr>
        <p:spPr>
          <a:xfrm>
            <a:off x="7589838" y="296863"/>
            <a:ext cx="4572000" cy="517065"/>
          </a:xfrm>
        </p:spPr>
        <p:txBody>
          <a:bodyPr/>
          <a:lstStyle>
            <a:lvl1pPr marL="0" indent="0" algn="r">
              <a:buNone/>
              <a:defRPr sz="2400">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Session code</a:t>
            </a:r>
          </a:p>
        </p:txBody>
      </p:sp>
    </p:spTree>
    <p:extLst>
      <p:ext uri="{BB962C8B-B14F-4D97-AF65-F5344CB8AC3E}">
        <p14:creationId xmlns:p14="http://schemas.microsoft.com/office/powerpoint/2010/main" val="40984942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0" y="0"/>
            <a:ext cx="12435140" cy="6994525"/>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3"/>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0890105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30479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369072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a:t>Edit Master text styles</a:t>
            </a:r>
          </a:p>
          <a:p>
            <a:pPr marL="514350" marR="0" lvl="1" indent="-514350" algn="l" defTabSz="932742" rtl="0" eaLnBrk="1" fontAlgn="auto" latinLnBrk="0" hangingPunct="1">
              <a:lnSpc>
                <a:spcPct val="90000"/>
              </a:lnSpc>
              <a:spcBef>
                <a:spcPts val="1224"/>
              </a:spcBef>
              <a:spcAft>
                <a:spcPts val="0"/>
              </a:spcAft>
              <a:buClr>
                <a:schemeClr val="tx1"/>
              </a:buClr>
              <a:buSzPct val="90000"/>
              <a:tabLst/>
            </a:pPr>
            <a:r>
              <a:rPr lang="en-US"/>
              <a:t>Second level</a:t>
            </a:r>
          </a:p>
          <a:p>
            <a:pPr marL="514350" marR="0" lvl="2" indent="-514350" algn="l" defTabSz="932742" rtl="0" eaLnBrk="1" fontAlgn="auto" latinLnBrk="0" hangingPunct="1">
              <a:lnSpc>
                <a:spcPct val="90000"/>
              </a:lnSpc>
              <a:spcBef>
                <a:spcPts val="1224"/>
              </a:spcBef>
              <a:spcAft>
                <a:spcPts val="0"/>
              </a:spcAft>
              <a:buClr>
                <a:schemeClr val="tx1"/>
              </a:buClr>
              <a:buSzPct val="90000"/>
              <a:tabLst/>
            </a:pPr>
            <a:r>
              <a:rPr lang="en-US"/>
              <a:t>Third level</a:t>
            </a:r>
          </a:p>
          <a:p>
            <a:pPr marL="514350" marR="0" lvl="3" indent="-514350" algn="l" defTabSz="932742" rtl="0" eaLnBrk="1" fontAlgn="auto" latinLnBrk="0" hangingPunct="1">
              <a:lnSpc>
                <a:spcPct val="90000"/>
              </a:lnSpc>
              <a:spcBef>
                <a:spcPts val="1224"/>
              </a:spcBef>
              <a:spcAft>
                <a:spcPts val="0"/>
              </a:spcAft>
              <a:buClr>
                <a:schemeClr val="tx1"/>
              </a:buClr>
              <a:buSzPct val="90000"/>
              <a:tabLst/>
            </a:pPr>
            <a:r>
              <a:rPr lang="en-US"/>
              <a:t>Fourth level</a:t>
            </a:r>
          </a:p>
          <a:p>
            <a:pPr marL="514350" marR="0" lvl="4" indent="-514350" algn="l" defTabSz="932742" rtl="0" eaLnBrk="1" fontAlgn="auto" latinLnBrk="0" hangingPunct="1">
              <a:lnSpc>
                <a:spcPct val="90000"/>
              </a:lnSpc>
              <a:spcBef>
                <a:spcPts val="1224"/>
              </a:spcBef>
              <a:spcAft>
                <a:spcPts val="0"/>
              </a:spcAft>
              <a:buClr>
                <a:schemeClr val="tx1"/>
              </a:buClr>
              <a:buSzPct val="90000"/>
              <a:tabLst/>
            </a:pPr>
            <a:r>
              <a:rPr lang="en-US"/>
              <a:t>Fifth level</a:t>
            </a:r>
            <a:endParaRPr lang="en-US" dirty="0"/>
          </a:p>
        </p:txBody>
      </p:sp>
    </p:spTree>
    <p:extLst>
      <p:ext uri="{BB962C8B-B14F-4D97-AF65-F5344CB8AC3E}">
        <p14:creationId xmlns:p14="http://schemas.microsoft.com/office/powerpoint/2010/main" val="1908993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775" marR="0" lvl="1"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75" marR="0" lvl="2"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75" marR="0" lvl="3"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75" marR="0" lvl="4"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ext uri="{BB962C8B-B14F-4D97-AF65-F5344CB8AC3E}">
        <p14:creationId xmlns:p14="http://schemas.microsoft.com/office/powerpoint/2010/main" val="2115062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966690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3122617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7899454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8321037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4561805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729465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1" y="691"/>
            <a:ext cx="12436475" cy="6993142"/>
          </a:xfrm>
          <a:prstGeom prst="rect">
            <a:avLst/>
          </a:prstGeom>
        </p:spPr>
      </p:pic>
      <p:pic>
        <p:nvPicPr>
          <p:cNvPr id="97" name="Picture 96"/>
          <p:cNvPicPr>
            <a:picLocks noChangeAspect="1"/>
          </p:cNvPicPr>
          <p:nvPr userDrawn="1"/>
        </p:nvPicPr>
        <p:blipFill rotWithShape="1">
          <a:blip r:embed="rId3"/>
          <a:srcRect l="26716" r="872" b="4064"/>
          <a:stretch/>
        </p:blipFill>
        <p:spPr bwMode="black">
          <a:xfrm>
            <a:off x="721996" y="459092"/>
            <a:ext cx="676274" cy="187779"/>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rotWithShape="1">
          <a:blip r:embed="rId4"/>
          <a:srcRect r="76414"/>
          <a:stretch/>
        </p:blipFill>
        <p:spPr bwMode="black">
          <a:xfrm>
            <a:off x="465139" y="449264"/>
            <a:ext cx="220661" cy="200341"/>
          </a:xfrm>
          <a:prstGeom prst="rect">
            <a:avLst/>
          </a:prstGeom>
        </p:spPr>
      </p:pic>
    </p:spTree>
    <p:extLst>
      <p:ext uri="{BB962C8B-B14F-4D97-AF65-F5344CB8AC3E}">
        <p14:creationId xmlns:p14="http://schemas.microsoft.com/office/powerpoint/2010/main" val="26083800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Partner outcome layout 1">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srcRect t="16513" r="1118"/>
          <a:stretch/>
        </p:blipFill>
        <p:spPr>
          <a:xfrm>
            <a:off x="385" y="0"/>
            <a:ext cx="12436090" cy="6994525"/>
          </a:xfrm>
          <a:prstGeom prst="rect">
            <a:avLst/>
          </a:prstGeom>
        </p:spPr>
      </p:pic>
      <p:sp>
        <p:nvSpPr>
          <p:cNvPr id="3" name="Rectangle 2"/>
          <p:cNvSpPr/>
          <p:nvPr userDrawn="1"/>
        </p:nvSpPr>
        <p:spPr bwMode="auto">
          <a:xfrm>
            <a:off x="274702" y="1851361"/>
            <a:ext cx="6403661" cy="3383280"/>
          </a:xfrm>
          <a:prstGeom prst="rect">
            <a:avLst/>
          </a:prstGeom>
          <a:solidFill>
            <a:schemeClr val="accent3">
              <a:alpha val="92000"/>
            </a:schemeClr>
          </a:solidFill>
          <a:ln w="9525" cap="flat"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4000" b="0" i="0" u="none" strike="noStrike" kern="1200" cap="none" spc="-100" normalizeH="0" baseline="0" noProof="0" dirty="0">
              <a:ln w="3175">
                <a:noFill/>
              </a:ln>
              <a:gradFill>
                <a:gsLst>
                  <a:gs pos="5833">
                    <a:srgbClr val="FFFFFF"/>
                  </a:gs>
                  <a:gs pos="100000">
                    <a:srgbClr val="FFFFFF"/>
                  </a:gs>
                </a:gsLst>
                <a:lin ang="5400000" scaled="0"/>
              </a:gradFill>
              <a:effectLst/>
              <a:uLnTx/>
              <a:uFillTx/>
              <a:latin typeface="Segoe UI Light"/>
              <a:ea typeface="+mn-ea"/>
              <a:cs typeface="Segoe UI" pitchFamily="34" charset="0"/>
            </a:endParaRPr>
          </a:p>
        </p:txBody>
      </p:sp>
      <p:sp>
        <p:nvSpPr>
          <p:cNvPr id="5" name="Text Placeholder 4"/>
          <p:cNvSpPr>
            <a:spLocks noGrp="1"/>
          </p:cNvSpPr>
          <p:nvPr>
            <p:ph type="body" sz="quarter" idx="10"/>
          </p:nvPr>
        </p:nvSpPr>
        <p:spPr>
          <a:xfrm>
            <a:off x="274638" y="1851025"/>
            <a:ext cx="6403975" cy="3383616"/>
          </a:xfrm>
        </p:spPr>
        <p:txBody>
          <a:bodyPr lIns="182880" tIns="146304" rIns="182880" bIns="146304">
            <a:noAutofit/>
          </a:bodyPr>
          <a:lstStyle>
            <a:lvl1pPr marL="0" indent="0">
              <a:buNone/>
              <a:defRPr sz="4000"/>
            </a:lvl1pPr>
          </a:lstStyle>
          <a:p>
            <a:pPr lvl="0"/>
            <a:r>
              <a:rPr lang="en-US"/>
              <a:t>Edit Master text styles</a:t>
            </a:r>
          </a:p>
        </p:txBody>
      </p:sp>
    </p:spTree>
    <p:extLst>
      <p:ext uri="{BB962C8B-B14F-4D97-AF65-F5344CB8AC3E}">
        <p14:creationId xmlns:p14="http://schemas.microsoft.com/office/powerpoint/2010/main" val="8265283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Partner outcome layout 2">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srcRect t="7786" b="7786"/>
          <a:stretch/>
        </p:blipFill>
        <p:spPr>
          <a:xfrm>
            <a:off x="-1" y="0"/>
            <a:ext cx="12436475" cy="6994525"/>
          </a:xfrm>
          <a:prstGeom prst="rect">
            <a:avLst/>
          </a:prstGeom>
        </p:spPr>
      </p:pic>
      <p:sp>
        <p:nvSpPr>
          <p:cNvPr id="3" name="Rectangle 2"/>
          <p:cNvSpPr/>
          <p:nvPr userDrawn="1"/>
        </p:nvSpPr>
        <p:spPr bwMode="auto">
          <a:xfrm>
            <a:off x="5761037" y="296863"/>
            <a:ext cx="6400800" cy="3383280"/>
          </a:xfrm>
          <a:prstGeom prst="rect">
            <a:avLst/>
          </a:prstGeom>
          <a:solidFill>
            <a:schemeClr val="accent3">
              <a:alpha val="92000"/>
            </a:schemeClr>
          </a:solidFill>
          <a:ln w="9525" cap="flat" cmpd="sng" algn="ctr">
            <a:noFill/>
            <a:prstDash val="solid"/>
            <a:headEnd type="none" w="med" len="med"/>
            <a:tailEnd type="none" w="med" len="med"/>
          </a:ln>
          <a:effectLst/>
        </p:spPr>
        <p:txBody>
          <a:bodyPr rot="0" spcFirstLastPara="0" vertOverflow="overflow" horzOverflow="overflow" vert="horz" wrap="square" lIns="46639" tIns="46639" rIns="46639" bIns="46639" numCol="1" spcCol="0" rtlCol="0" fromWordArt="0" anchor="b"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100" b="0" i="0" u="none" strike="noStrike" kern="0" cap="none" spc="-71"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 name="Text Placeholder 4"/>
          <p:cNvSpPr>
            <a:spLocks noGrp="1"/>
          </p:cNvSpPr>
          <p:nvPr>
            <p:ph type="body" sz="quarter" idx="10"/>
          </p:nvPr>
        </p:nvSpPr>
        <p:spPr>
          <a:xfrm>
            <a:off x="5757862" y="296863"/>
            <a:ext cx="6403975" cy="3383616"/>
          </a:xfrm>
        </p:spPr>
        <p:txBody>
          <a:bodyPr lIns="182880" tIns="146304" rIns="182880" bIns="146304">
            <a:noAutofit/>
          </a:bodyPr>
          <a:lstStyle>
            <a:lvl1pPr marL="0" indent="0">
              <a:buNone/>
              <a:defRPr sz="4000"/>
            </a:lvl1pPr>
          </a:lstStyle>
          <a:p>
            <a:pPr lvl="0"/>
            <a:r>
              <a:rPr lang="en-US"/>
              <a:t>Edit Master text styles</a:t>
            </a:r>
          </a:p>
        </p:txBody>
      </p:sp>
    </p:spTree>
    <p:extLst>
      <p:ext uri="{BB962C8B-B14F-4D97-AF65-F5344CB8AC3E}">
        <p14:creationId xmlns:p14="http://schemas.microsoft.com/office/powerpoint/2010/main" val="14024858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Partner outcome layout 3">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srcRect t="3002" r="1135" b="16954"/>
          <a:stretch/>
        </p:blipFill>
        <p:spPr>
          <a:xfrm>
            <a:off x="0" y="-1"/>
            <a:ext cx="12961635" cy="6994525"/>
          </a:xfrm>
          <a:prstGeom prst="rect">
            <a:avLst/>
          </a:prstGeom>
        </p:spPr>
      </p:pic>
      <p:sp>
        <p:nvSpPr>
          <p:cNvPr id="3" name="Rectangle 2"/>
          <p:cNvSpPr/>
          <p:nvPr userDrawn="1"/>
        </p:nvSpPr>
        <p:spPr bwMode="auto">
          <a:xfrm>
            <a:off x="274638" y="296863"/>
            <a:ext cx="6400800" cy="3383280"/>
          </a:xfrm>
          <a:prstGeom prst="rect">
            <a:avLst/>
          </a:prstGeom>
          <a:solidFill>
            <a:schemeClr val="accent3">
              <a:alpha val="92000"/>
            </a:schemeClr>
          </a:solidFill>
          <a:ln w="9525" cap="flat" cmpd="sng" algn="ctr">
            <a:noFill/>
            <a:prstDash val="solid"/>
            <a:headEnd type="none" w="med" len="med"/>
            <a:tailEnd type="none" w="med" len="med"/>
          </a:ln>
          <a:effectLst/>
        </p:spPr>
        <p:txBody>
          <a:bodyPr rot="0" spcFirstLastPara="0" vertOverflow="overflow" horzOverflow="overflow" vert="horz" wrap="square" lIns="46639" tIns="46639" rIns="46639" bIns="46639" numCol="1" spcCol="0" rtlCol="0" fromWordArt="0" anchor="b"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100" b="0" i="0" u="none" strike="noStrike" kern="0" cap="none" spc="-71"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 name="Text Placeholder 4"/>
          <p:cNvSpPr>
            <a:spLocks noGrp="1"/>
          </p:cNvSpPr>
          <p:nvPr>
            <p:ph type="body" sz="quarter" idx="10"/>
          </p:nvPr>
        </p:nvSpPr>
        <p:spPr>
          <a:xfrm>
            <a:off x="274638" y="296863"/>
            <a:ext cx="6403975" cy="3383616"/>
          </a:xfrm>
        </p:spPr>
        <p:txBody>
          <a:bodyPr lIns="182880" tIns="146304" rIns="182880" bIns="146304">
            <a:noAutofit/>
          </a:bodyPr>
          <a:lstStyle>
            <a:lvl1pPr marL="0" indent="0">
              <a:buNone/>
              <a:defRPr sz="4000"/>
            </a:lvl1pPr>
          </a:lstStyle>
          <a:p>
            <a:pPr lvl="0"/>
            <a:r>
              <a:rPr lang="en-US"/>
              <a:t>Edit Master text styles</a:t>
            </a:r>
          </a:p>
        </p:txBody>
      </p:sp>
    </p:spTree>
    <p:extLst>
      <p:ext uri="{BB962C8B-B14F-4D97-AF65-F5344CB8AC3E}">
        <p14:creationId xmlns:p14="http://schemas.microsoft.com/office/powerpoint/2010/main" val="28547592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FInal outcome layout 1">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4"/>
            <a:ext cx="5166676" cy="917575"/>
          </a:xfrm>
        </p:spPr>
        <p:txBody>
          <a:bodyPr/>
          <a:lstStyle/>
          <a:p>
            <a:r>
              <a:rPr lang="en-US"/>
              <a:t>Click to edit Master title style</a:t>
            </a:r>
            <a:endParaRPr lang="en-US" dirty="0"/>
          </a:p>
        </p:txBody>
      </p:sp>
      <p:pic>
        <p:nvPicPr>
          <p:cNvPr id="3" name="Picture Placeholder 14"/>
          <p:cNvPicPr>
            <a:picLocks noChangeAspect="1"/>
          </p:cNvPicPr>
          <p:nvPr userDrawn="1"/>
        </p:nvPicPr>
        <p:blipFill>
          <a:blip r:embed="rId2"/>
          <a:srcRect l="16685" r="16685"/>
          <a:stretch>
            <a:fillRect/>
          </a:stretch>
        </p:blipFill>
        <p:spPr>
          <a:xfrm>
            <a:off x="5441315" y="0"/>
            <a:ext cx="6995160" cy="6992587"/>
          </a:xfrm>
          <a:prstGeom prst="rect">
            <a:avLst/>
          </a:prstGeom>
        </p:spPr>
      </p:pic>
      <p:sp>
        <p:nvSpPr>
          <p:cNvPr id="5" name="Text Placeholder 4"/>
          <p:cNvSpPr>
            <a:spLocks noGrp="1"/>
          </p:cNvSpPr>
          <p:nvPr>
            <p:ph type="body" sz="quarter" idx="10"/>
          </p:nvPr>
        </p:nvSpPr>
        <p:spPr>
          <a:xfrm>
            <a:off x="274638" y="2125663"/>
            <a:ext cx="5167312" cy="4572000"/>
          </a:xfrm>
        </p:spPr>
        <p:txBody>
          <a:bodyPr lIns="182880" tIns="146304" rIns="182880" bIns="146304">
            <a:noAutofit/>
          </a:bodyPr>
          <a:lstStyle>
            <a:lvl1pPr marL="0" indent="0">
              <a:buNone/>
              <a:defRPr sz="2400" b="0" i="1">
                <a:latin typeface="+mn-lt"/>
              </a:defRPr>
            </a:lvl1pPr>
          </a:lstStyle>
          <a:p>
            <a:pPr lvl="0"/>
            <a:r>
              <a:rPr lang="en-US"/>
              <a:t>Edit Master text styles</a:t>
            </a:r>
          </a:p>
        </p:txBody>
      </p:sp>
    </p:spTree>
    <p:extLst>
      <p:ext uri="{BB962C8B-B14F-4D97-AF65-F5344CB8AC3E}">
        <p14:creationId xmlns:p14="http://schemas.microsoft.com/office/powerpoint/2010/main" val="696222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FInal outcome layout 2">
    <p:spTree>
      <p:nvGrpSpPr>
        <p:cNvPr id="1" name=""/>
        <p:cNvGrpSpPr/>
        <p:nvPr/>
      </p:nvGrpSpPr>
      <p:grpSpPr>
        <a:xfrm>
          <a:off x="0" y="0"/>
          <a:ext cx="0" cy="0"/>
          <a:chOff x="0" y="0"/>
          <a:chExt cx="0" cy="0"/>
        </a:xfrm>
      </p:grpSpPr>
      <p:pic>
        <p:nvPicPr>
          <p:cNvPr id="2" name="Picture Placeholder 6"/>
          <p:cNvPicPr>
            <a:picLocks noChangeAspect="1"/>
          </p:cNvPicPr>
          <p:nvPr userDrawn="1"/>
        </p:nvPicPr>
        <p:blipFill>
          <a:blip r:embed="rId2"/>
          <a:srcRect l="16667" r="16667"/>
          <a:stretch>
            <a:fillRect/>
          </a:stretch>
        </p:blipFill>
        <p:spPr>
          <a:xfrm>
            <a:off x="5441315" y="0"/>
            <a:ext cx="6995160" cy="6992587"/>
          </a:xfrm>
          <a:prstGeom prst="rect">
            <a:avLst/>
          </a:prstGeom>
        </p:spPr>
      </p:pic>
      <p:sp>
        <p:nvSpPr>
          <p:cNvPr id="3" name="Title 2"/>
          <p:cNvSpPr>
            <a:spLocks noGrp="1"/>
          </p:cNvSpPr>
          <p:nvPr>
            <p:ph type="title"/>
          </p:nvPr>
        </p:nvSpPr>
        <p:spPr>
          <a:xfrm>
            <a:off x="274639" y="295274"/>
            <a:ext cx="5166676" cy="917575"/>
          </a:xfrm>
        </p:spPr>
        <p:txBody>
          <a:bodyPr/>
          <a:lstStyle/>
          <a:p>
            <a:r>
              <a:rPr lang="en-US"/>
              <a:t>Click to edit Master title style</a:t>
            </a:r>
            <a:endParaRPr lang="en-US" dirty="0"/>
          </a:p>
        </p:txBody>
      </p:sp>
      <p:sp>
        <p:nvSpPr>
          <p:cNvPr id="4" name="Text Placeholder 4"/>
          <p:cNvSpPr>
            <a:spLocks noGrp="1"/>
          </p:cNvSpPr>
          <p:nvPr>
            <p:ph type="body" sz="quarter" idx="10"/>
          </p:nvPr>
        </p:nvSpPr>
        <p:spPr>
          <a:xfrm>
            <a:off x="274638" y="2125663"/>
            <a:ext cx="5167312" cy="4572000"/>
          </a:xfrm>
        </p:spPr>
        <p:txBody>
          <a:bodyPr lIns="182880" tIns="146304" rIns="182880" bIns="146304">
            <a:noAutofit/>
          </a:bodyPr>
          <a:lstStyle>
            <a:lvl1pPr marL="0" indent="0">
              <a:buNone/>
              <a:defRPr sz="2400" b="0" i="1">
                <a:latin typeface="+mn-lt"/>
              </a:defRPr>
            </a:lvl1pPr>
          </a:lstStyle>
          <a:p>
            <a:pPr lvl="0"/>
            <a:r>
              <a:rPr lang="en-US"/>
              <a:t>Edit Master text styles</a:t>
            </a:r>
          </a:p>
        </p:txBody>
      </p:sp>
    </p:spTree>
    <p:extLst>
      <p:ext uri="{BB962C8B-B14F-4D97-AF65-F5344CB8AC3E}">
        <p14:creationId xmlns:p14="http://schemas.microsoft.com/office/powerpoint/2010/main" val="18833630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FInal outcome layout 3">
    <p:spTree>
      <p:nvGrpSpPr>
        <p:cNvPr id="1" name=""/>
        <p:cNvGrpSpPr/>
        <p:nvPr/>
      </p:nvGrpSpPr>
      <p:grpSpPr>
        <a:xfrm>
          <a:off x="0" y="0"/>
          <a:ext cx="0" cy="0"/>
          <a:chOff x="0" y="0"/>
          <a:chExt cx="0" cy="0"/>
        </a:xfrm>
      </p:grpSpPr>
      <p:pic>
        <p:nvPicPr>
          <p:cNvPr id="2" name="Picture Placeholder 15"/>
          <p:cNvPicPr>
            <a:picLocks noChangeAspect="1"/>
          </p:cNvPicPr>
          <p:nvPr userDrawn="1"/>
        </p:nvPicPr>
        <p:blipFill>
          <a:blip r:embed="rId2"/>
          <a:srcRect l="16667" r="16667"/>
          <a:stretch>
            <a:fillRect/>
          </a:stretch>
        </p:blipFill>
        <p:spPr>
          <a:xfrm>
            <a:off x="5441315" y="0"/>
            <a:ext cx="6995160" cy="6992587"/>
          </a:xfrm>
          <a:prstGeom prst="rect">
            <a:avLst/>
          </a:prstGeom>
        </p:spPr>
      </p:pic>
      <p:sp>
        <p:nvSpPr>
          <p:cNvPr id="3" name="Title 2"/>
          <p:cNvSpPr>
            <a:spLocks noGrp="1"/>
          </p:cNvSpPr>
          <p:nvPr>
            <p:ph type="title"/>
          </p:nvPr>
        </p:nvSpPr>
        <p:spPr>
          <a:xfrm>
            <a:off x="274639" y="295274"/>
            <a:ext cx="5166676" cy="917575"/>
          </a:xfrm>
        </p:spPr>
        <p:txBody>
          <a:bodyPr/>
          <a:lstStyle/>
          <a:p>
            <a:r>
              <a:rPr lang="en-US"/>
              <a:t>Click to edit Master title style</a:t>
            </a:r>
            <a:endParaRPr lang="en-US" dirty="0"/>
          </a:p>
        </p:txBody>
      </p:sp>
      <p:sp>
        <p:nvSpPr>
          <p:cNvPr id="4" name="Text Placeholder 4"/>
          <p:cNvSpPr>
            <a:spLocks noGrp="1"/>
          </p:cNvSpPr>
          <p:nvPr>
            <p:ph type="body" sz="quarter" idx="10"/>
          </p:nvPr>
        </p:nvSpPr>
        <p:spPr>
          <a:xfrm>
            <a:off x="274638" y="2125663"/>
            <a:ext cx="5167312" cy="4572000"/>
          </a:xfrm>
        </p:spPr>
        <p:txBody>
          <a:bodyPr lIns="182880" tIns="146304" rIns="182880" bIns="146304">
            <a:noAutofit/>
          </a:bodyPr>
          <a:lstStyle>
            <a:lvl1pPr marL="0" indent="0">
              <a:buNone/>
              <a:defRPr sz="2400" b="0" i="1">
                <a:latin typeface="+mn-lt"/>
              </a:defRPr>
            </a:lvl1pPr>
          </a:lstStyle>
          <a:p>
            <a:pPr lvl="0"/>
            <a:r>
              <a:rPr lang="en-US"/>
              <a:t>Edit Master text styles</a:t>
            </a:r>
          </a:p>
        </p:txBody>
      </p:sp>
    </p:spTree>
    <p:extLst>
      <p:ext uri="{BB962C8B-B14F-4D97-AF65-F5344CB8AC3E}">
        <p14:creationId xmlns:p14="http://schemas.microsoft.com/office/powerpoint/2010/main" val="672881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45310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736103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39651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spTree>
    <p:extLst>
      <p:ext uri="{BB962C8B-B14F-4D97-AF65-F5344CB8AC3E}">
        <p14:creationId xmlns:p14="http://schemas.microsoft.com/office/powerpoint/2010/main" val="2301159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6867604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1660141622"/>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Tree>
    <p:extLst>
      <p:ext uri="{BB962C8B-B14F-4D97-AF65-F5344CB8AC3E}">
        <p14:creationId xmlns:p14="http://schemas.microsoft.com/office/powerpoint/2010/main" val="4086938917"/>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Tree>
    <p:extLst>
      <p:ext uri="{BB962C8B-B14F-4D97-AF65-F5344CB8AC3E}">
        <p14:creationId xmlns:p14="http://schemas.microsoft.com/office/powerpoint/2010/main" val="330174681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78519937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slideLayout" Target="../slideLayouts/slideLayout40.xml"/><Relationship Id="rId18" Type="http://schemas.openxmlformats.org/officeDocument/2006/relationships/slideLayout" Target="../slideLayouts/slideLayout45.xml"/><Relationship Id="rId3" Type="http://schemas.openxmlformats.org/officeDocument/2006/relationships/slideLayout" Target="../slideLayouts/slideLayout30.xml"/><Relationship Id="rId21" Type="http://schemas.openxmlformats.org/officeDocument/2006/relationships/slideLayout" Target="../slideLayouts/slideLayout48.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17" Type="http://schemas.openxmlformats.org/officeDocument/2006/relationships/slideLayout" Target="../slideLayouts/slideLayout44.xml"/><Relationship Id="rId25" Type="http://schemas.openxmlformats.org/officeDocument/2006/relationships/image" Target="../media/image1.emf"/><Relationship Id="rId2" Type="http://schemas.openxmlformats.org/officeDocument/2006/relationships/slideLayout" Target="../slideLayouts/slideLayout29.xml"/><Relationship Id="rId16" Type="http://schemas.openxmlformats.org/officeDocument/2006/relationships/slideLayout" Target="../slideLayouts/slideLayout43.xml"/><Relationship Id="rId20" Type="http://schemas.openxmlformats.org/officeDocument/2006/relationships/slideLayout" Target="../slideLayouts/slideLayout47.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24" Type="http://schemas.openxmlformats.org/officeDocument/2006/relationships/theme" Target="../theme/theme2.xml"/><Relationship Id="rId5" Type="http://schemas.openxmlformats.org/officeDocument/2006/relationships/slideLayout" Target="../slideLayouts/slideLayout32.xml"/><Relationship Id="rId15" Type="http://schemas.openxmlformats.org/officeDocument/2006/relationships/slideLayout" Target="../slideLayouts/slideLayout42.xml"/><Relationship Id="rId23" Type="http://schemas.openxmlformats.org/officeDocument/2006/relationships/slideLayout" Target="../slideLayouts/slideLayout50.xml"/><Relationship Id="rId10" Type="http://schemas.openxmlformats.org/officeDocument/2006/relationships/slideLayout" Target="../slideLayouts/slideLayout37.xml"/><Relationship Id="rId19" Type="http://schemas.openxmlformats.org/officeDocument/2006/relationships/slideLayout" Target="../slideLayouts/slideLayout46.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slideLayout" Target="../slideLayouts/slideLayout41.xml"/><Relationship Id="rId22"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9"/>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24" r:id="rId1"/>
    <p:sldLayoutId id="2147484525" r:id="rId2"/>
    <p:sldLayoutId id="2147484526" r:id="rId3"/>
    <p:sldLayoutId id="2147484527" r:id="rId4"/>
    <p:sldLayoutId id="2147484240" r:id="rId5"/>
    <p:sldLayoutId id="2147484529" r:id="rId6"/>
    <p:sldLayoutId id="2147484530" r:id="rId7"/>
    <p:sldLayoutId id="2147484531" r:id="rId8"/>
    <p:sldLayoutId id="2147484532" r:id="rId9"/>
    <p:sldLayoutId id="2147484533" r:id="rId10"/>
    <p:sldLayoutId id="2147484575" r:id="rId11"/>
    <p:sldLayoutId id="2147484535" r:id="rId12"/>
    <p:sldLayoutId id="2147484251" r:id="rId13"/>
    <p:sldLayoutId id="2147484548" r:id="rId14"/>
    <p:sldLayoutId id="2147484536" r:id="rId15"/>
    <p:sldLayoutId id="2147484264" r:id="rId16"/>
    <p:sldLayoutId id="2147484537" r:id="rId17"/>
    <p:sldLayoutId id="2147484538" r:id="rId18"/>
    <p:sldLayoutId id="2147484539" r:id="rId19"/>
    <p:sldLayoutId id="2147484540" r:id="rId20"/>
    <p:sldLayoutId id="2147484541" r:id="rId21"/>
    <p:sldLayoutId id="2147484542" r:id="rId22"/>
    <p:sldLayoutId id="2147484543" r:id="rId23"/>
    <p:sldLayoutId id="2147484544" r:id="rId24"/>
    <p:sldLayoutId id="2147484545" r:id="rId25"/>
    <p:sldLayoutId id="2147484546" r:id="rId26"/>
    <p:sldLayoutId id="2147484299" r:id="rId27"/>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pos="1381" userDrawn="1">
          <p15:clr>
            <a:srgbClr val="C35EA4"/>
          </p15:clr>
        </p15:guide>
        <p15:guide id="4" pos="1528" userDrawn="1">
          <p15:clr>
            <a:srgbClr val="C35EA4"/>
          </p15:clr>
        </p15:guide>
        <p15:guide id="5" pos="2618" userDrawn="1">
          <p15:clr>
            <a:srgbClr val="C35EA4"/>
          </p15:clr>
        </p15:guide>
        <p15:guide id="6" pos="2765" userDrawn="1">
          <p15:clr>
            <a:srgbClr val="C35EA4"/>
          </p15:clr>
        </p15:guide>
        <p15:guide id="7" pos="3854" userDrawn="1">
          <p15:clr>
            <a:srgbClr val="C35EA4"/>
          </p15:clr>
        </p15:guide>
        <p15:guide id="8" pos="4003" userDrawn="1">
          <p15:clr>
            <a:srgbClr val="C35EA4"/>
          </p15:clr>
        </p15:guide>
        <p15:guide id="9" pos="5083" userDrawn="1">
          <p15:clr>
            <a:srgbClr val="C35EA4"/>
          </p15:clr>
        </p15:guide>
        <p15:guide id="10" pos="5230" userDrawn="1">
          <p15:clr>
            <a:srgbClr val="C35EA4"/>
          </p15:clr>
        </p15:guide>
        <p15:guide id="11" pos="6323" userDrawn="1">
          <p15:clr>
            <a:srgbClr val="C35EA4"/>
          </p15:clr>
        </p15:guide>
        <p15:guide id="12" pos="6469" userDrawn="1">
          <p15:clr>
            <a:srgbClr val="C35EA4"/>
          </p15:clr>
        </p15:guide>
        <p15:guide id="16" pos="293" userDrawn="1">
          <p15:clr>
            <a:srgbClr val="F26B43"/>
          </p15:clr>
        </p15:guide>
        <p15:guide id="17" pos="7558" userDrawn="1">
          <p15:clr>
            <a:srgbClr val="F26B43"/>
          </p15:clr>
        </p15:guide>
        <p15:guide id="18" orient="horz" pos="751" userDrawn="1">
          <p15:clr>
            <a:srgbClr val="5ACBF0"/>
          </p15:clr>
        </p15:guide>
        <p15:guide id="19" orient="horz" pos="1366" userDrawn="1">
          <p15:clr>
            <a:srgbClr val="5ACBF0"/>
          </p15:clr>
        </p15:guide>
        <p15:guide id="20" orient="horz" pos="605" userDrawn="1">
          <p15:clr>
            <a:srgbClr val="5ACBF0"/>
          </p15:clr>
        </p15:guide>
        <p15:guide id="21" orient="horz" pos="1514" userDrawn="1">
          <p15:clr>
            <a:srgbClr val="5ACBF0"/>
          </p15:clr>
        </p15:guide>
        <p15:guide id="22" orient="horz" pos="2130" userDrawn="1">
          <p15:clr>
            <a:srgbClr val="5ACBF0"/>
          </p15:clr>
        </p15:guide>
        <p15:guide id="23" orient="horz" pos="2275" userDrawn="1">
          <p15:clr>
            <a:srgbClr val="5ACBF0"/>
          </p15:clr>
        </p15:guide>
        <p15:guide id="25" orient="horz" pos="283" userDrawn="1">
          <p15:clr>
            <a:srgbClr val="F26B43"/>
          </p15:clr>
        </p15:guide>
        <p15:guide id="26" orient="horz" pos="4120" userDrawn="1">
          <p15:clr>
            <a:srgbClr val="F26B43"/>
          </p15:clr>
        </p15:guide>
        <p15:guide id="27" orient="horz" pos="2891" userDrawn="1">
          <p15:clr>
            <a:srgbClr val="5ACBF0"/>
          </p15:clr>
        </p15:guide>
        <p15:guide id="28" orient="horz" pos="3038" userDrawn="1">
          <p15:clr>
            <a:srgbClr val="5ACBF0"/>
          </p15:clr>
        </p15:guide>
        <p15:guide id="29" orient="horz" pos="3654" userDrawn="1">
          <p15:clr>
            <a:srgbClr val="5ACBF0"/>
          </p15:clr>
        </p15:guide>
        <p15:guide id="30" orient="horz" pos="3800"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5"/>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353129357"/>
      </p:ext>
    </p:extLst>
  </p:cSld>
  <p:clrMap bg1="lt1" tx1="dk1" bg2="lt2" tx2="dk2" accent1="accent1" accent2="accent2" accent3="accent3" accent4="accent4" accent5="accent5" accent6="accent6" hlink="hlink" folHlink="folHlink"/>
  <p:sldLayoutIdLst>
    <p:sldLayoutId id="2147484550" r:id="rId1"/>
    <p:sldLayoutId id="2147484551" r:id="rId2"/>
    <p:sldLayoutId id="2147484552" r:id="rId3"/>
    <p:sldLayoutId id="2147484553" r:id="rId4"/>
    <p:sldLayoutId id="2147484554" r:id="rId5"/>
    <p:sldLayoutId id="2147484555" r:id="rId6"/>
    <p:sldLayoutId id="2147484556" r:id="rId7"/>
    <p:sldLayoutId id="2147484557" r:id="rId8"/>
    <p:sldLayoutId id="2147484558" r:id="rId9"/>
    <p:sldLayoutId id="2147484559" r:id="rId10"/>
    <p:sldLayoutId id="2147484560" r:id="rId11"/>
    <p:sldLayoutId id="2147484561" r:id="rId12"/>
    <p:sldLayoutId id="2147484562" r:id="rId13"/>
    <p:sldLayoutId id="2147484563" r:id="rId14"/>
    <p:sldLayoutId id="2147484564" r:id="rId15"/>
    <p:sldLayoutId id="2147484565" r:id="rId16"/>
    <p:sldLayoutId id="2147484566" r:id="rId17"/>
    <p:sldLayoutId id="2147484567" r:id="rId18"/>
    <p:sldLayoutId id="2147484568" r:id="rId19"/>
    <p:sldLayoutId id="2147484569" r:id="rId20"/>
    <p:sldLayoutId id="2147484570" r:id="rId21"/>
    <p:sldLayoutId id="2147484572" r:id="rId22"/>
    <p:sldLayoutId id="2147484573" r:id="rId23"/>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xml"/><Relationship Id="rId1" Type="http://schemas.openxmlformats.org/officeDocument/2006/relationships/slideLayout" Target="../slideLayouts/slideLayout9.xml"/><Relationship Id="rId5" Type="http://schemas.openxmlformats.org/officeDocument/2006/relationships/image" Target="../media/image40.png"/><Relationship Id="rId4" Type="http://schemas.openxmlformats.org/officeDocument/2006/relationships/image" Target="../media/image3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xml"/><Relationship Id="rId1" Type="http://schemas.openxmlformats.org/officeDocument/2006/relationships/slideLayout" Target="../slideLayouts/slideLayout9.xml"/><Relationship Id="rId5" Type="http://schemas.openxmlformats.org/officeDocument/2006/relationships/image" Target="../media/image27.png"/><Relationship Id="rId4" Type="http://schemas.openxmlformats.org/officeDocument/2006/relationships/image" Target="../media/image26.png"/></Relationships>
</file>

<file path=ppt/slides/_rels/slide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Layout" Target="../slideLayouts/slideLayout24.xml"/><Relationship Id="rId5" Type="http://schemas.openxmlformats.org/officeDocument/2006/relationships/image" Target="../media/image34.svg"/><Relationship Id="rId4" Type="http://schemas.openxmlformats.org/officeDocument/2006/relationships/image" Target="../media/image33.png"/></Relationships>
</file>

<file path=ppt/slides/_rels/slide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9.xml"/><Relationship Id="rId4" Type="http://schemas.openxmlformats.org/officeDocument/2006/relationships/image" Target="../media/image3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E50A6-31FD-439C-BB09-044C3BD47BB5}"/>
              </a:ext>
            </a:extLst>
          </p:cNvPr>
          <p:cNvSpPr>
            <a:spLocks noGrp="1"/>
          </p:cNvSpPr>
          <p:nvPr>
            <p:ph type="title"/>
          </p:nvPr>
        </p:nvSpPr>
        <p:spPr>
          <a:xfrm>
            <a:off x="465138" y="3036319"/>
            <a:ext cx="7254100" cy="1828800"/>
          </a:xfrm>
        </p:spPr>
        <p:txBody>
          <a:bodyPr/>
          <a:lstStyle/>
          <a:p>
            <a:r>
              <a:rPr lang="en-US" dirty="0"/>
              <a:t>Fundamentals of Microsoft Teams</a:t>
            </a:r>
          </a:p>
        </p:txBody>
      </p:sp>
      <p:sp>
        <p:nvSpPr>
          <p:cNvPr id="4" name="Text Placeholder 3">
            <a:extLst>
              <a:ext uri="{FF2B5EF4-FFF2-40B4-BE49-F238E27FC236}">
                <a16:creationId xmlns:a16="http://schemas.microsoft.com/office/drawing/2014/main" id="{892B0493-1FB0-43EB-BC78-E853B3770FCC}"/>
              </a:ext>
            </a:extLst>
          </p:cNvPr>
          <p:cNvSpPr>
            <a:spLocks noGrp="1"/>
          </p:cNvSpPr>
          <p:nvPr>
            <p:ph type="body" sz="quarter" idx="12"/>
          </p:nvPr>
        </p:nvSpPr>
        <p:spPr/>
        <p:txBody>
          <a:bodyPr/>
          <a:lstStyle/>
          <a:p>
            <a:r>
              <a:rPr lang="en-US" dirty="0"/>
              <a:t>Build a basic Microsoft Teams Bot</a:t>
            </a:r>
          </a:p>
        </p:txBody>
      </p:sp>
    </p:spTree>
    <p:extLst>
      <p:ext uri="{BB962C8B-B14F-4D97-AF65-F5344CB8AC3E}">
        <p14:creationId xmlns:p14="http://schemas.microsoft.com/office/powerpoint/2010/main" val="31417282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9688840-F39A-4A9B-B8CA-BC518B2AD42D}"/>
              </a:ext>
            </a:extLst>
          </p:cNvPr>
          <p:cNvSpPr>
            <a:spLocks noGrp="1"/>
          </p:cNvSpPr>
          <p:nvPr>
            <p:ph type="title"/>
          </p:nvPr>
        </p:nvSpPr>
        <p:spPr/>
        <p:txBody>
          <a:bodyPr/>
          <a:lstStyle/>
          <a:p>
            <a:r>
              <a:rPr lang="en-US" dirty="0"/>
              <a:t>Actions</a:t>
            </a:r>
          </a:p>
        </p:txBody>
      </p:sp>
      <p:graphicFrame>
        <p:nvGraphicFramePr>
          <p:cNvPr id="10" name="Table Placeholder 9">
            <a:extLst>
              <a:ext uri="{FF2B5EF4-FFF2-40B4-BE49-F238E27FC236}">
                <a16:creationId xmlns:a16="http://schemas.microsoft.com/office/drawing/2014/main" id="{C4FFD1EB-57BB-4D5A-AAD3-CFF7D7AD9BDE}"/>
              </a:ext>
            </a:extLst>
          </p:cNvPr>
          <p:cNvGraphicFramePr>
            <a:graphicFrameLocks noGrp="1"/>
          </p:cNvGraphicFramePr>
          <p:nvPr>
            <p:ph type="tbl" sz="quarter" idx="10"/>
            <p:extLst>
              <p:ext uri="{D42A27DB-BD31-4B8C-83A1-F6EECF244321}">
                <p14:modId xmlns:p14="http://schemas.microsoft.com/office/powerpoint/2010/main" val="4104017222"/>
              </p:ext>
            </p:extLst>
          </p:nvPr>
        </p:nvGraphicFramePr>
        <p:xfrm>
          <a:off x="465138" y="2168525"/>
          <a:ext cx="11533188" cy="2844800"/>
        </p:xfrm>
        <a:graphic>
          <a:graphicData uri="http://schemas.openxmlformats.org/drawingml/2006/table">
            <a:tbl>
              <a:tblPr firstRow="1" bandRow="1">
                <a:tableStyleId>{5C22544A-7EE6-4342-B048-85BDC9FD1C3A}</a:tableStyleId>
              </a:tblPr>
              <a:tblGrid>
                <a:gridCol w="2788425">
                  <a:extLst>
                    <a:ext uri="{9D8B030D-6E8A-4147-A177-3AD203B41FA5}">
                      <a16:colId xmlns:a16="http://schemas.microsoft.com/office/drawing/2014/main" val="3319602593"/>
                    </a:ext>
                  </a:extLst>
                </a:gridCol>
                <a:gridCol w="8744763">
                  <a:extLst>
                    <a:ext uri="{9D8B030D-6E8A-4147-A177-3AD203B41FA5}">
                      <a16:colId xmlns:a16="http://schemas.microsoft.com/office/drawing/2014/main" val="3971434192"/>
                    </a:ext>
                  </a:extLst>
                </a:gridCol>
              </a:tblGrid>
              <a:tr h="370840">
                <a:tc>
                  <a:txBody>
                    <a:bodyPr/>
                    <a:lstStyle/>
                    <a:p>
                      <a:r>
                        <a:rPr lang="en-US" dirty="0" err="1"/>
                        <a:t>CardAction.Type</a:t>
                      </a:r>
                      <a:endParaRPr lang="en-US" dirty="0"/>
                    </a:p>
                  </a:txBody>
                  <a:tcPr/>
                </a:tc>
                <a:tc>
                  <a:txBody>
                    <a:bodyPr/>
                    <a:lstStyle/>
                    <a:p>
                      <a:r>
                        <a:rPr lang="en-US" dirty="0" err="1"/>
                        <a:t>CardAction.Value</a:t>
                      </a:r>
                      <a:endParaRPr lang="en-US" dirty="0"/>
                    </a:p>
                  </a:txBody>
                  <a:tcPr/>
                </a:tc>
                <a:extLst>
                  <a:ext uri="{0D108BD9-81ED-4DB2-BD59-A6C34878D82A}">
                    <a16:rowId xmlns:a16="http://schemas.microsoft.com/office/drawing/2014/main" val="2977943444"/>
                  </a:ext>
                </a:extLst>
              </a:tr>
              <a:tr h="370840">
                <a:tc>
                  <a:txBody>
                    <a:bodyPr/>
                    <a:lstStyle/>
                    <a:p>
                      <a:r>
                        <a:rPr lang="en-US" dirty="0" err="1"/>
                        <a:t>openUrl</a:t>
                      </a:r>
                      <a:endParaRPr lang="en-US" dirty="0"/>
                    </a:p>
                  </a:txBody>
                  <a:tcPr/>
                </a:tc>
                <a:tc>
                  <a:txBody>
                    <a:bodyPr/>
                    <a:lstStyle/>
                    <a:p>
                      <a:r>
                        <a:rPr lang="en-US" dirty="0"/>
                        <a:t>URL to be opened in the built-in browser</a:t>
                      </a:r>
                    </a:p>
                  </a:txBody>
                  <a:tcPr/>
                </a:tc>
                <a:extLst>
                  <a:ext uri="{0D108BD9-81ED-4DB2-BD59-A6C34878D82A}">
                    <a16:rowId xmlns:a16="http://schemas.microsoft.com/office/drawing/2014/main" val="4273705055"/>
                  </a:ext>
                </a:extLst>
              </a:tr>
              <a:tr h="370840">
                <a:tc>
                  <a:txBody>
                    <a:bodyPr/>
                    <a:lstStyle/>
                    <a:p>
                      <a:r>
                        <a:rPr lang="en-US" dirty="0" err="1"/>
                        <a:t>imBack</a:t>
                      </a:r>
                      <a:endParaRPr lang="en-US" dirty="0"/>
                    </a:p>
                  </a:txBody>
                  <a:tcPr/>
                </a:tc>
                <a:tc>
                  <a:txBody>
                    <a:bodyPr/>
                    <a:lstStyle/>
                    <a:p>
                      <a:r>
                        <a:rPr lang="en-US" dirty="0"/>
                        <a:t>Text of the message to send to the bot (from the user who clicked the button or tapped the card). This message (from user to bot) will be visible to all conversation participants</a:t>
                      </a:r>
                    </a:p>
                    <a:p>
                      <a:endParaRPr lang="en-US" dirty="0"/>
                    </a:p>
                    <a:p>
                      <a:r>
                        <a:rPr lang="en-US" dirty="0"/>
                        <a:t>*Not recommended for bots in channels</a:t>
                      </a:r>
                    </a:p>
                  </a:txBody>
                  <a:tcPr/>
                </a:tc>
                <a:extLst>
                  <a:ext uri="{0D108BD9-81ED-4DB2-BD59-A6C34878D82A}">
                    <a16:rowId xmlns:a16="http://schemas.microsoft.com/office/drawing/2014/main" val="1306577086"/>
                  </a:ext>
                </a:extLst>
              </a:tr>
              <a:tr h="370840">
                <a:tc>
                  <a:txBody>
                    <a:bodyPr/>
                    <a:lstStyle/>
                    <a:p>
                      <a:r>
                        <a:rPr lang="en-US" dirty="0"/>
                        <a:t>invoke</a:t>
                      </a:r>
                    </a:p>
                  </a:txBody>
                  <a:tcPr/>
                </a:tc>
                <a:tc>
                  <a:txBody>
                    <a:bodyPr/>
                    <a:lstStyle/>
                    <a:p>
                      <a:r>
                        <a:rPr lang="en-US" dirty="0"/>
                        <a:t>Payload of message to send to the bot (from the user who clicked</a:t>
                      </a:r>
                      <a:r>
                        <a:rPr lang="en-US" baseline="0" dirty="0"/>
                        <a:t> the button or tapped the card). This message will not be visible.</a:t>
                      </a:r>
                      <a:endParaRPr lang="en-US" dirty="0"/>
                    </a:p>
                  </a:txBody>
                  <a:tcPr/>
                </a:tc>
                <a:extLst>
                  <a:ext uri="{0D108BD9-81ED-4DB2-BD59-A6C34878D82A}">
                    <a16:rowId xmlns:a16="http://schemas.microsoft.com/office/drawing/2014/main" val="3148612593"/>
                  </a:ext>
                </a:extLst>
              </a:tr>
            </a:tbl>
          </a:graphicData>
        </a:graphic>
      </p:graphicFrame>
      <p:sp>
        <p:nvSpPr>
          <p:cNvPr id="11" name="Text Placeholder 19">
            <a:extLst>
              <a:ext uri="{FF2B5EF4-FFF2-40B4-BE49-F238E27FC236}">
                <a16:creationId xmlns:a16="http://schemas.microsoft.com/office/drawing/2014/main" id="{6328A17F-B808-47FC-B760-533AE0EBA046}"/>
              </a:ext>
            </a:extLst>
          </p:cNvPr>
          <p:cNvSpPr txBox="1">
            <a:spLocks/>
          </p:cNvSpPr>
          <p:nvPr/>
        </p:nvSpPr>
        <p:spPr>
          <a:xfrm>
            <a:off x="295017" y="1298455"/>
            <a:ext cx="11533187" cy="738664"/>
          </a:xfrm>
          <a:prstGeom prst="rect">
            <a:avLst/>
          </a:prstGeom>
        </p:spPr>
        <p:txBody>
          <a:bodyPr vert="horz" wrap="square" lIns="146304" tIns="91440" rIns="146304" bIns="91440" rtlCol="0">
            <a:sp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dirty="0"/>
              <a:t>Actions require a type, value and title. The title is displayed in the card. The type/values perform specific actions:</a:t>
            </a:r>
          </a:p>
        </p:txBody>
      </p:sp>
    </p:spTree>
    <p:extLst>
      <p:ext uri="{BB962C8B-B14F-4D97-AF65-F5344CB8AC3E}">
        <p14:creationId xmlns:p14="http://schemas.microsoft.com/office/powerpoint/2010/main" val="448824767"/>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F3684-83F6-406A-BD8C-95A911EA9445}"/>
              </a:ext>
            </a:extLst>
          </p:cNvPr>
          <p:cNvSpPr>
            <a:spLocks noGrp="1"/>
          </p:cNvSpPr>
          <p:nvPr>
            <p:ph type="title"/>
          </p:nvPr>
        </p:nvSpPr>
        <p:spPr/>
        <p:txBody>
          <a:bodyPr/>
          <a:lstStyle/>
          <a:p>
            <a:r>
              <a:rPr lang="en-US" dirty="0"/>
              <a:t>Events</a:t>
            </a:r>
          </a:p>
        </p:txBody>
      </p:sp>
      <p:sp>
        <p:nvSpPr>
          <p:cNvPr id="20" name="Text Placeholder 19">
            <a:extLst>
              <a:ext uri="{FF2B5EF4-FFF2-40B4-BE49-F238E27FC236}">
                <a16:creationId xmlns:a16="http://schemas.microsoft.com/office/drawing/2014/main" id="{2D307623-3C62-4E97-8DCA-B640723F61F4}"/>
              </a:ext>
            </a:extLst>
          </p:cNvPr>
          <p:cNvSpPr>
            <a:spLocks noGrp="1"/>
          </p:cNvSpPr>
          <p:nvPr>
            <p:ph type="body" sz="quarter" idx="10"/>
          </p:nvPr>
        </p:nvSpPr>
        <p:spPr>
          <a:xfrm>
            <a:off x="465138" y="1919804"/>
            <a:ext cx="11533187" cy="615553"/>
          </a:xfrm>
        </p:spPr>
        <p:txBody>
          <a:bodyPr/>
          <a:lstStyle/>
          <a:p>
            <a:r>
              <a:rPr lang="en-US" dirty="0"/>
              <a:t>Activity objects are used to pass information back and forth between bot and channel (or user). Activities can represent Events, denoted by </a:t>
            </a:r>
            <a:r>
              <a:rPr lang="en-US" dirty="0" err="1"/>
              <a:t>ActivityType</a:t>
            </a:r>
            <a:r>
              <a:rPr lang="en-US" dirty="0"/>
              <a:t> == ‘</a:t>
            </a:r>
            <a:r>
              <a:rPr lang="en-US" dirty="0" err="1"/>
              <a:t>conversationUpdate</a:t>
            </a:r>
            <a:r>
              <a:rPr lang="en-US" dirty="0"/>
              <a:t>’</a:t>
            </a:r>
          </a:p>
        </p:txBody>
      </p:sp>
      <p:sp>
        <p:nvSpPr>
          <p:cNvPr id="21" name="Text Placeholder 20">
            <a:extLst>
              <a:ext uri="{FF2B5EF4-FFF2-40B4-BE49-F238E27FC236}">
                <a16:creationId xmlns:a16="http://schemas.microsoft.com/office/drawing/2014/main" id="{75EA29C9-3CD2-4F0B-BFF3-88FEB4F844F6}"/>
              </a:ext>
            </a:extLst>
          </p:cNvPr>
          <p:cNvSpPr>
            <a:spLocks noGrp="1"/>
          </p:cNvSpPr>
          <p:nvPr>
            <p:ph type="body" sz="quarter" idx="11"/>
          </p:nvPr>
        </p:nvSpPr>
        <p:spPr>
          <a:xfrm>
            <a:off x="465138" y="3214124"/>
            <a:ext cx="3690937" cy="1641475"/>
          </a:xfrm>
        </p:spPr>
        <p:txBody>
          <a:bodyPr/>
          <a:lstStyle/>
          <a:p>
            <a:r>
              <a:rPr lang="en-US" sz="2000" dirty="0"/>
              <a:t>Team Member Events</a:t>
            </a:r>
          </a:p>
          <a:p>
            <a:pPr lvl="1"/>
            <a:r>
              <a:rPr lang="en-US" sz="1600" dirty="0" err="1">
                <a:latin typeface="Consolas" panose="020B0609020204030204" pitchFamily="49" charset="0"/>
              </a:rPr>
              <a:t>teamMemberAdded</a:t>
            </a:r>
            <a:endParaRPr lang="en-US" sz="1600" dirty="0">
              <a:solidFill>
                <a:schemeClr val="tx1"/>
              </a:solidFill>
              <a:latin typeface="Consolas" panose="020B0609020204030204" pitchFamily="49" charset="0"/>
            </a:endParaRPr>
          </a:p>
          <a:p>
            <a:pPr lvl="1"/>
            <a:r>
              <a:rPr lang="en-US" sz="1600" dirty="0" err="1">
                <a:latin typeface="Consolas" panose="020B0609020204030204" pitchFamily="49" charset="0"/>
              </a:rPr>
              <a:t>teamMemberRemoved</a:t>
            </a:r>
            <a:endParaRPr lang="en-US" sz="1600" dirty="0">
              <a:latin typeface="Consolas" panose="020B0609020204030204" pitchFamily="49" charset="0"/>
            </a:endParaRPr>
          </a:p>
          <a:p>
            <a:pPr lvl="1"/>
            <a:r>
              <a:rPr lang="en-US" sz="1600" dirty="0"/>
              <a:t>Payload object contains added/removed members</a:t>
            </a:r>
          </a:p>
          <a:p>
            <a:pPr marL="0" lvl="1" indent="0">
              <a:buNone/>
            </a:pPr>
            <a:r>
              <a:rPr lang="en-US" sz="1600" dirty="0">
                <a:solidFill>
                  <a:schemeClr val="tx1"/>
                </a:solidFill>
              </a:rPr>
              <a:t>*Adding bot fires this event</a:t>
            </a:r>
          </a:p>
        </p:txBody>
      </p:sp>
      <p:sp>
        <p:nvSpPr>
          <p:cNvPr id="22" name="Text Placeholder 21">
            <a:extLst>
              <a:ext uri="{FF2B5EF4-FFF2-40B4-BE49-F238E27FC236}">
                <a16:creationId xmlns:a16="http://schemas.microsoft.com/office/drawing/2014/main" id="{9FF3844B-EAC6-45A9-ACB7-4EFAAAF5BE94}"/>
              </a:ext>
            </a:extLst>
          </p:cNvPr>
          <p:cNvSpPr>
            <a:spLocks noGrp="1"/>
          </p:cNvSpPr>
          <p:nvPr>
            <p:ph type="body" sz="quarter" idx="12"/>
          </p:nvPr>
        </p:nvSpPr>
        <p:spPr>
          <a:xfrm>
            <a:off x="4399597" y="3223704"/>
            <a:ext cx="3669666" cy="1846659"/>
          </a:xfrm>
        </p:spPr>
        <p:txBody>
          <a:bodyPr/>
          <a:lstStyle/>
          <a:p>
            <a:r>
              <a:rPr lang="en-US" sz="2000" dirty="0"/>
              <a:t>Channel Events</a:t>
            </a:r>
          </a:p>
          <a:p>
            <a:pPr marL="285750" indent="-285750">
              <a:buFont typeface="Arial" panose="020B0604020202020204" pitchFamily="34" charset="0"/>
              <a:buChar char="•"/>
            </a:pPr>
            <a:r>
              <a:rPr lang="en-US" sz="1600" b="0" dirty="0" err="1">
                <a:solidFill>
                  <a:schemeClr val="tx1"/>
                </a:solidFill>
                <a:latin typeface="Consolas" panose="020B0609020204030204" pitchFamily="49" charset="0"/>
              </a:rPr>
              <a:t>channelCreated</a:t>
            </a:r>
            <a:endParaRPr lang="en-US" sz="1600" b="0" dirty="0">
              <a:solidFill>
                <a:schemeClr val="tx1"/>
              </a:solidFill>
              <a:latin typeface="Consolas" panose="020B0609020204030204" pitchFamily="49" charset="0"/>
            </a:endParaRPr>
          </a:p>
          <a:p>
            <a:pPr marL="285750" indent="-285750">
              <a:buFont typeface="Arial" panose="020B0604020202020204" pitchFamily="34" charset="0"/>
              <a:buChar char="•"/>
            </a:pPr>
            <a:r>
              <a:rPr lang="en-US" sz="1600" b="0" dirty="0" err="1">
                <a:solidFill>
                  <a:schemeClr val="tx1"/>
                </a:solidFill>
                <a:latin typeface="Consolas" panose="020B0609020204030204" pitchFamily="49" charset="0"/>
              </a:rPr>
              <a:t>channelRenamed</a:t>
            </a:r>
            <a:endParaRPr lang="en-US" sz="1600" b="0" dirty="0">
              <a:solidFill>
                <a:schemeClr val="tx1"/>
              </a:solidFill>
              <a:latin typeface="Consolas" panose="020B0609020204030204" pitchFamily="49" charset="0"/>
            </a:endParaRPr>
          </a:p>
          <a:p>
            <a:pPr marL="285750" indent="-285750">
              <a:buFont typeface="Arial" panose="020B0604020202020204" pitchFamily="34" charset="0"/>
              <a:buChar char="•"/>
            </a:pPr>
            <a:r>
              <a:rPr lang="en-US" sz="1600" b="0" dirty="0" err="1">
                <a:solidFill>
                  <a:schemeClr val="tx1"/>
                </a:solidFill>
                <a:latin typeface="Consolas" panose="020B0609020204030204" pitchFamily="49" charset="0"/>
              </a:rPr>
              <a:t>channelDeleted</a:t>
            </a:r>
            <a:endParaRPr lang="en-US" sz="1600" b="0" dirty="0">
              <a:solidFill>
                <a:schemeClr val="tx1"/>
              </a:solidFill>
              <a:latin typeface="Consolas" panose="020B0609020204030204" pitchFamily="49" charset="0"/>
            </a:endParaRPr>
          </a:p>
          <a:p>
            <a:pPr marL="285750" indent="-285750">
              <a:buFont typeface="Arial" panose="020B0604020202020204" pitchFamily="34" charset="0"/>
              <a:buChar char="•"/>
            </a:pPr>
            <a:r>
              <a:rPr lang="en-US" sz="1600" b="0" dirty="0" err="1">
                <a:solidFill>
                  <a:schemeClr val="tx1"/>
                </a:solidFill>
              </a:rPr>
              <a:t>ChannelData</a:t>
            </a:r>
            <a:r>
              <a:rPr lang="en-US" sz="1600" b="0" dirty="0">
                <a:solidFill>
                  <a:schemeClr val="tx1"/>
                </a:solidFill>
              </a:rPr>
              <a:t> object reflects current state</a:t>
            </a:r>
          </a:p>
        </p:txBody>
      </p:sp>
      <p:sp>
        <p:nvSpPr>
          <p:cNvPr id="23" name="Text Placeholder 22">
            <a:extLst>
              <a:ext uri="{FF2B5EF4-FFF2-40B4-BE49-F238E27FC236}">
                <a16:creationId xmlns:a16="http://schemas.microsoft.com/office/drawing/2014/main" id="{6338D287-B438-46E0-AE1A-1599F6B41611}"/>
              </a:ext>
            </a:extLst>
          </p:cNvPr>
          <p:cNvSpPr>
            <a:spLocks noGrp="1"/>
          </p:cNvSpPr>
          <p:nvPr>
            <p:ph type="body" sz="quarter" idx="13"/>
          </p:nvPr>
        </p:nvSpPr>
        <p:spPr>
          <a:xfrm>
            <a:off x="8303577" y="3214124"/>
            <a:ext cx="3694748" cy="1154162"/>
          </a:xfrm>
        </p:spPr>
        <p:txBody>
          <a:bodyPr/>
          <a:lstStyle/>
          <a:p>
            <a:r>
              <a:rPr lang="en-US" sz="2000" dirty="0"/>
              <a:t>Team Events</a:t>
            </a:r>
          </a:p>
          <a:p>
            <a:pPr marL="285750" indent="-285750">
              <a:buFont typeface="Arial" panose="020B0604020202020204" pitchFamily="34" charset="0"/>
              <a:buChar char="•"/>
            </a:pPr>
            <a:r>
              <a:rPr lang="en-US" sz="1600" b="0" dirty="0" err="1">
                <a:solidFill>
                  <a:schemeClr val="tx1"/>
                </a:solidFill>
                <a:latin typeface="Consolas" panose="020B0609020204030204" pitchFamily="49" charset="0"/>
              </a:rPr>
              <a:t>teamRenamed</a:t>
            </a:r>
            <a:endParaRPr lang="en-US" sz="1600" b="0" dirty="0">
              <a:solidFill>
                <a:schemeClr val="tx1"/>
              </a:solidFill>
              <a:latin typeface="Consolas" panose="020B0609020204030204" pitchFamily="49" charset="0"/>
            </a:endParaRPr>
          </a:p>
          <a:p>
            <a:pPr marL="285750" indent="-285750">
              <a:buFont typeface="Arial" panose="020B0604020202020204" pitchFamily="34" charset="0"/>
              <a:buChar char="•"/>
            </a:pPr>
            <a:r>
              <a:rPr lang="en-US" sz="1600" b="0" dirty="0" err="1">
                <a:solidFill>
                  <a:schemeClr val="tx1"/>
                </a:solidFill>
              </a:rPr>
              <a:t>ChannelData</a:t>
            </a:r>
            <a:r>
              <a:rPr lang="en-US" sz="1600" b="0" dirty="0">
                <a:solidFill>
                  <a:schemeClr val="tx1"/>
                </a:solidFill>
              </a:rPr>
              <a:t> object reflects current state</a:t>
            </a:r>
          </a:p>
        </p:txBody>
      </p:sp>
    </p:spTree>
    <p:extLst>
      <p:ext uri="{BB962C8B-B14F-4D97-AF65-F5344CB8AC3E}">
        <p14:creationId xmlns:p14="http://schemas.microsoft.com/office/powerpoint/2010/main" val="703763398"/>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8CEA2E2E-3471-4E2C-BCCB-446127268F79}"/>
              </a:ext>
            </a:extLst>
          </p:cNvPr>
          <p:cNvPicPr>
            <a:picLocks noGrp="1" noChangeAspect="1"/>
          </p:cNvPicPr>
          <p:nvPr>
            <p:ph sz="quarter" idx="17"/>
          </p:nvPr>
        </p:nvPicPr>
        <p:blipFill>
          <a:blip r:embed="rId3"/>
          <a:stretch>
            <a:fillRect/>
          </a:stretch>
        </p:blipFill>
        <p:spPr>
          <a:xfrm>
            <a:off x="933450" y="2311459"/>
            <a:ext cx="2752725" cy="1830269"/>
          </a:xfrm>
          <a:prstGeom prst="rect">
            <a:avLst/>
          </a:prstGeom>
        </p:spPr>
      </p:pic>
      <p:sp>
        <p:nvSpPr>
          <p:cNvPr id="2" name="Title 1">
            <a:extLst>
              <a:ext uri="{FF2B5EF4-FFF2-40B4-BE49-F238E27FC236}">
                <a16:creationId xmlns:a16="http://schemas.microsoft.com/office/drawing/2014/main" id="{76F722A3-F8A5-46BC-B65B-C69D94795DA2}"/>
              </a:ext>
            </a:extLst>
          </p:cNvPr>
          <p:cNvSpPr>
            <a:spLocks noGrp="1"/>
          </p:cNvSpPr>
          <p:nvPr>
            <p:ph type="title"/>
          </p:nvPr>
        </p:nvSpPr>
        <p:spPr/>
        <p:txBody>
          <a:bodyPr/>
          <a:lstStyle/>
          <a:p>
            <a:r>
              <a:rPr lang="en-US" dirty="0"/>
              <a:t>Testing your Bot</a:t>
            </a:r>
          </a:p>
        </p:txBody>
      </p:sp>
      <p:sp>
        <p:nvSpPr>
          <p:cNvPr id="3" name="Text Placeholder 2">
            <a:extLst>
              <a:ext uri="{FF2B5EF4-FFF2-40B4-BE49-F238E27FC236}">
                <a16:creationId xmlns:a16="http://schemas.microsoft.com/office/drawing/2014/main" id="{3F930194-84C0-4C5E-B40A-E515009A3318}"/>
              </a:ext>
            </a:extLst>
          </p:cNvPr>
          <p:cNvSpPr>
            <a:spLocks noGrp="1"/>
          </p:cNvSpPr>
          <p:nvPr>
            <p:ph type="body" sz="quarter" idx="11"/>
          </p:nvPr>
        </p:nvSpPr>
        <p:spPr>
          <a:xfrm>
            <a:off x="465138" y="5026024"/>
            <a:ext cx="3690937" cy="820738"/>
          </a:xfrm>
        </p:spPr>
        <p:txBody>
          <a:bodyPr/>
          <a:lstStyle/>
          <a:p>
            <a:r>
              <a:rPr lang="en-US" sz="1800" dirty="0"/>
              <a:t>Bot registration portal</a:t>
            </a:r>
          </a:p>
          <a:p>
            <a:pPr lvl="1"/>
            <a:r>
              <a:rPr lang="en-US" sz="1600" dirty="0"/>
              <a:t>Help confirm registration settings</a:t>
            </a:r>
          </a:p>
          <a:p>
            <a:pPr lvl="1"/>
            <a:r>
              <a:rPr lang="en-US" sz="1600" dirty="0"/>
              <a:t>Simulates 1:1 conversation</a:t>
            </a:r>
            <a:endParaRPr lang="en-US" sz="1800" dirty="0"/>
          </a:p>
        </p:txBody>
      </p:sp>
      <p:sp>
        <p:nvSpPr>
          <p:cNvPr id="4" name="Text Placeholder 3">
            <a:extLst>
              <a:ext uri="{FF2B5EF4-FFF2-40B4-BE49-F238E27FC236}">
                <a16:creationId xmlns:a16="http://schemas.microsoft.com/office/drawing/2014/main" id="{5933CCF8-EA2B-4F80-9118-5F02EDC06F54}"/>
              </a:ext>
            </a:extLst>
          </p:cNvPr>
          <p:cNvSpPr>
            <a:spLocks noGrp="1"/>
          </p:cNvSpPr>
          <p:nvPr>
            <p:ph type="body" sz="quarter" idx="12"/>
          </p:nvPr>
        </p:nvSpPr>
        <p:spPr>
          <a:xfrm>
            <a:off x="4386263" y="5026024"/>
            <a:ext cx="3690937" cy="1705595"/>
          </a:xfrm>
        </p:spPr>
        <p:txBody>
          <a:bodyPr/>
          <a:lstStyle/>
          <a:p>
            <a:r>
              <a:rPr lang="en-US" sz="1800" dirty="0"/>
              <a:t>Bot Framework Emulator</a:t>
            </a:r>
          </a:p>
          <a:p>
            <a:pPr lvl="1"/>
            <a:r>
              <a:rPr lang="en-US" sz="1600" dirty="0"/>
              <a:t>Separate download</a:t>
            </a:r>
          </a:p>
          <a:p>
            <a:pPr lvl="1"/>
            <a:r>
              <a:rPr lang="en-US" sz="1600" dirty="0"/>
              <a:t>Does not require registration</a:t>
            </a:r>
          </a:p>
          <a:p>
            <a:pPr lvl="1"/>
            <a:r>
              <a:rPr lang="en-US" sz="1600" dirty="0"/>
              <a:t>Can connect to bot on localhost</a:t>
            </a:r>
          </a:p>
          <a:p>
            <a:pPr lvl="1"/>
            <a:r>
              <a:rPr lang="en-US" sz="1600" dirty="0"/>
              <a:t>Supports speech recognition</a:t>
            </a:r>
          </a:p>
          <a:p>
            <a:pPr lvl="1"/>
            <a:r>
              <a:rPr lang="en-US" sz="1600" dirty="0"/>
              <a:t>Send sample Team Member Events</a:t>
            </a:r>
          </a:p>
        </p:txBody>
      </p:sp>
      <p:sp>
        <p:nvSpPr>
          <p:cNvPr id="5" name="Text Placeholder 4">
            <a:extLst>
              <a:ext uri="{FF2B5EF4-FFF2-40B4-BE49-F238E27FC236}">
                <a16:creationId xmlns:a16="http://schemas.microsoft.com/office/drawing/2014/main" id="{6B9596D6-901B-428B-8CFF-1384E3F76C12}"/>
              </a:ext>
            </a:extLst>
          </p:cNvPr>
          <p:cNvSpPr>
            <a:spLocks noGrp="1"/>
          </p:cNvSpPr>
          <p:nvPr>
            <p:ph type="body" sz="quarter" idx="13"/>
          </p:nvPr>
        </p:nvSpPr>
        <p:spPr>
          <a:xfrm>
            <a:off x="8307388" y="5026023"/>
            <a:ext cx="3690937" cy="1500411"/>
          </a:xfrm>
        </p:spPr>
        <p:txBody>
          <a:bodyPr/>
          <a:lstStyle/>
          <a:p>
            <a:r>
              <a:rPr lang="en-US" sz="1800" dirty="0" err="1"/>
              <a:t>ngrok</a:t>
            </a:r>
            <a:r>
              <a:rPr lang="en-US" sz="1800" dirty="0"/>
              <a:t> Tunnel</a:t>
            </a:r>
          </a:p>
          <a:p>
            <a:r>
              <a:rPr lang="en-US" sz="1600" b="0" dirty="0">
                <a:solidFill>
                  <a:schemeClr val="tx1"/>
                </a:solidFill>
              </a:rPr>
              <a:t>Separate download</a:t>
            </a:r>
          </a:p>
          <a:p>
            <a:r>
              <a:rPr lang="en-US" sz="1600" b="0" dirty="0">
                <a:solidFill>
                  <a:schemeClr val="tx1"/>
                </a:solidFill>
              </a:rPr>
              <a:t>Forwards internet requests to local machine</a:t>
            </a:r>
          </a:p>
          <a:p>
            <a:r>
              <a:rPr lang="en-US" sz="1600" b="0" dirty="0">
                <a:solidFill>
                  <a:schemeClr val="tx1"/>
                </a:solidFill>
              </a:rPr>
              <a:t>Allows inspection of request/response</a:t>
            </a:r>
          </a:p>
        </p:txBody>
      </p:sp>
      <p:pic>
        <p:nvPicPr>
          <p:cNvPr id="11" name="Content Placeholder 10">
            <a:extLst>
              <a:ext uri="{FF2B5EF4-FFF2-40B4-BE49-F238E27FC236}">
                <a16:creationId xmlns:a16="http://schemas.microsoft.com/office/drawing/2014/main" id="{5F7866CE-CE16-48E8-AD0A-95BD808566D5}"/>
              </a:ext>
            </a:extLst>
          </p:cNvPr>
          <p:cNvPicPr>
            <a:picLocks noGrp="1" noChangeAspect="1"/>
          </p:cNvPicPr>
          <p:nvPr>
            <p:ph sz="quarter" idx="19"/>
          </p:nvPr>
        </p:nvPicPr>
        <p:blipFill>
          <a:blip r:embed="rId4"/>
          <a:stretch>
            <a:fillRect/>
          </a:stretch>
        </p:blipFill>
        <p:spPr>
          <a:xfrm>
            <a:off x="8777288" y="2105350"/>
            <a:ext cx="2752725" cy="2242488"/>
          </a:xfrm>
          <a:prstGeom prst="rect">
            <a:avLst/>
          </a:prstGeom>
        </p:spPr>
      </p:pic>
      <p:pic>
        <p:nvPicPr>
          <p:cNvPr id="12" name="Picture 2" descr="Emulator UI">
            <a:extLst>
              <a:ext uri="{FF2B5EF4-FFF2-40B4-BE49-F238E27FC236}">
                <a16:creationId xmlns:a16="http://schemas.microsoft.com/office/drawing/2014/main" id="{4382092E-F9F4-4A46-9014-01558C173A11}"/>
              </a:ext>
            </a:extLst>
          </p:cNvPr>
          <p:cNvPicPr>
            <a:picLocks noGrp="1" noChangeAspect="1" noChangeArrowheads="1"/>
          </p:cNvPicPr>
          <p:nvPr>
            <p:ph sz="quarter" idx="18"/>
          </p:nvPr>
        </p:nvPicPr>
        <p:blipFill>
          <a:blip r:embed="rId5">
            <a:extLst>
              <a:ext uri="{28A0092B-C50C-407E-A947-70E740481C1C}">
                <a14:useLocalDpi xmlns:a14="http://schemas.microsoft.com/office/drawing/2010/main" val="0"/>
              </a:ext>
            </a:extLst>
          </a:blip>
          <a:srcRect/>
          <a:stretch>
            <a:fillRect/>
          </a:stretch>
        </p:blipFill>
        <p:spPr bwMode="auto">
          <a:xfrm>
            <a:off x="4854575" y="2153031"/>
            <a:ext cx="2752725" cy="2147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7087914"/>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E8287A-F843-431F-8209-6024C2F601C0}"/>
              </a:ext>
            </a:extLst>
          </p:cNvPr>
          <p:cNvSpPr>
            <a:spLocks noGrp="1"/>
          </p:cNvSpPr>
          <p:nvPr>
            <p:ph type="title"/>
          </p:nvPr>
        </p:nvSpPr>
        <p:spPr>
          <a:xfrm>
            <a:off x="465138" y="632779"/>
            <a:ext cx="5653087" cy="820738"/>
          </a:xfrm>
        </p:spPr>
        <p:txBody>
          <a:bodyPr/>
          <a:lstStyle/>
          <a:p>
            <a:r>
              <a:rPr lang="en-US" dirty="0"/>
              <a:t>DEMO – Create a basic Teams Bot using Visual Studio</a:t>
            </a:r>
          </a:p>
        </p:txBody>
      </p:sp>
      <p:sp>
        <p:nvSpPr>
          <p:cNvPr id="4" name="Picture Placeholder 3">
            <a:extLst>
              <a:ext uri="{FF2B5EF4-FFF2-40B4-BE49-F238E27FC236}">
                <a16:creationId xmlns:a16="http://schemas.microsoft.com/office/drawing/2014/main" id="{2EDE3034-24D4-4D38-9D5F-EA81B6290047}"/>
              </a:ext>
            </a:extLst>
          </p:cNvPr>
          <p:cNvSpPr>
            <a:spLocks noGrp="1"/>
          </p:cNvSpPr>
          <p:nvPr>
            <p:ph type="pic" sz="quarter" idx="10"/>
          </p:nvPr>
        </p:nvSpPr>
        <p:spPr/>
      </p:sp>
    </p:spTree>
    <p:extLst>
      <p:ext uri="{BB962C8B-B14F-4D97-AF65-F5344CB8AC3E}">
        <p14:creationId xmlns:p14="http://schemas.microsoft.com/office/powerpoint/2010/main" val="1613275934"/>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047349F-0B8F-4D12-A39C-718C1C57DDFF}"/>
              </a:ext>
            </a:extLst>
          </p:cNvPr>
          <p:cNvSpPr>
            <a:spLocks noGrp="1"/>
          </p:cNvSpPr>
          <p:nvPr>
            <p:ph type="title"/>
          </p:nvPr>
        </p:nvSpPr>
        <p:spPr/>
        <p:txBody>
          <a:bodyPr/>
          <a:lstStyle/>
          <a:p>
            <a:r>
              <a:rPr lang="en-US" dirty="0"/>
              <a:t>Summary</a:t>
            </a:r>
          </a:p>
        </p:txBody>
      </p:sp>
      <p:sp>
        <p:nvSpPr>
          <p:cNvPr id="5" name="Text Placeholder 4">
            <a:extLst>
              <a:ext uri="{FF2B5EF4-FFF2-40B4-BE49-F238E27FC236}">
                <a16:creationId xmlns:a16="http://schemas.microsoft.com/office/drawing/2014/main" id="{CD430118-5FEC-4621-81D6-C21BF5362426}"/>
              </a:ext>
            </a:extLst>
          </p:cNvPr>
          <p:cNvSpPr>
            <a:spLocks noGrp="1"/>
          </p:cNvSpPr>
          <p:nvPr>
            <p:ph type="body" sz="quarter" idx="10"/>
          </p:nvPr>
        </p:nvSpPr>
        <p:spPr/>
        <p:txBody>
          <a:bodyPr/>
          <a:lstStyle/>
          <a:p>
            <a:endParaRPr lang="en-US"/>
          </a:p>
        </p:txBody>
      </p:sp>
      <p:sp>
        <p:nvSpPr>
          <p:cNvPr id="6" name="Text Placeholder 5">
            <a:extLst>
              <a:ext uri="{FF2B5EF4-FFF2-40B4-BE49-F238E27FC236}">
                <a16:creationId xmlns:a16="http://schemas.microsoft.com/office/drawing/2014/main" id="{CC746423-74A1-4FE6-BA7D-CD4D593B017D}"/>
              </a:ext>
            </a:extLst>
          </p:cNvPr>
          <p:cNvSpPr>
            <a:spLocks noGrp="1"/>
          </p:cNvSpPr>
          <p:nvPr>
            <p:ph type="body" sz="quarter" idx="11"/>
          </p:nvPr>
        </p:nvSpPr>
        <p:spPr/>
        <p:txBody>
          <a:bodyPr/>
          <a:lstStyle/>
          <a:p>
            <a:endParaRPr lang="en-US"/>
          </a:p>
        </p:txBody>
      </p:sp>
      <p:sp>
        <p:nvSpPr>
          <p:cNvPr id="7" name="Text Placeholder 6">
            <a:extLst>
              <a:ext uri="{FF2B5EF4-FFF2-40B4-BE49-F238E27FC236}">
                <a16:creationId xmlns:a16="http://schemas.microsoft.com/office/drawing/2014/main" id="{0FF8B1B5-CF87-400D-BFA9-A6CCBE1B01A2}"/>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872530558"/>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2AF57B9-153D-4F20-AFE4-538E3E162F83}"/>
              </a:ext>
            </a:extLst>
          </p:cNvPr>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2425017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5269796"/>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6B6C9-4FF5-41AB-AFBB-C567A5188A82}"/>
              </a:ext>
            </a:extLst>
          </p:cNvPr>
          <p:cNvSpPr>
            <a:spLocks noGrp="1"/>
          </p:cNvSpPr>
          <p:nvPr>
            <p:ph type="title"/>
          </p:nvPr>
        </p:nvSpPr>
        <p:spPr/>
        <p:txBody>
          <a:bodyPr/>
          <a:lstStyle/>
          <a:p>
            <a:r>
              <a:rPr lang="en-US" sz="1800" b="0" kern="1200" cap="none" spc="-50" baseline="0" dirty="0">
                <a:ln w="3175">
                  <a:noFill/>
                </a:ln>
                <a:solidFill>
                  <a:schemeClr val="tx1"/>
                </a:solidFill>
                <a:effectLst/>
                <a:latin typeface="+mj-lt"/>
                <a:ea typeface="+mn-ea"/>
                <a:cs typeface="Segoe UI" pitchFamily="34" charset="0"/>
              </a:rPr>
              <a:t>Build a basic Microsoft Teams Bot</a:t>
            </a:r>
            <a:endParaRPr lang="en-US" dirty="0"/>
          </a:p>
        </p:txBody>
      </p:sp>
      <p:sp>
        <p:nvSpPr>
          <p:cNvPr id="4" name="Text Placeholder 3">
            <a:extLst>
              <a:ext uri="{FF2B5EF4-FFF2-40B4-BE49-F238E27FC236}">
                <a16:creationId xmlns:a16="http://schemas.microsoft.com/office/drawing/2014/main" id="{5A89CFBA-25C8-4345-9037-40B853063E43}"/>
              </a:ext>
            </a:extLst>
          </p:cNvPr>
          <p:cNvSpPr>
            <a:spLocks noGrp="1"/>
          </p:cNvSpPr>
          <p:nvPr>
            <p:ph type="body" sz="quarter" idx="10"/>
          </p:nvPr>
        </p:nvSpPr>
        <p:spPr>
          <a:xfrm>
            <a:off x="6354764" y="960438"/>
            <a:ext cx="4586138" cy="3862387"/>
          </a:xfrm>
        </p:spPr>
        <p:txBody>
          <a:bodyPr/>
          <a:lstStyle/>
          <a:p>
            <a:r>
              <a:rPr lang="en-US" dirty="0"/>
              <a:t>Overview of building a Microsoft Teams Bot</a:t>
            </a:r>
          </a:p>
          <a:p>
            <a:r>
              <a:rPr lang="en-US" dirty="0"/>
              <a:t>Bot Framework vs </a:t>
            </a:r>
            <a:r>
              <a:rPr lang="en-US" dirty="0" err="1"/>
              <a:t>Webhook</a:t>
            </a:r>
            <a:r>
              <a:rPr lang="en-US" dirty="0"/>
              <a:t> (Custom Bot)</a:t>
            </a:r>
          </a:p>
          <a:p>
            <a:r>
              <a:rPr lang="en-US" dirty="0"/>
              <a:t>Conversation Basics</a:t>
            </a:r>
          </a:p>
          <a:p>
            <a:r>
              <a:rPr lang="en-US" dirty="0"/>
              <a:t>Channel Conversations and 1:1 Conversations</a:t>
            </a:r>
          </a:p>
          <a:p>
            <a:r>
              <a:rPr lang="en-US" dirty="0"/>
              <a:t>Messages, Cards and Actions</a:t>
            </a:r>
          </a:p>
          <a:p>
            <a:r>
              <a:rPr lang="en-US" dirty="0"/>
              <a:t>Events</a:t>
            </a:r>
          </a:p>
          <a:p>
            <a:r>
              <a:rPr lang="en-US" dirty="0"/>
              <a:t>Testing your Bot</a:t>
            </a:r>
          </a:p>
          <a:p>
            <a:r>
              <a:rPr lang="en-US" dirty="0"/>
              <a:t>DEMO</a:t>
            </a:r>
          </a:p>
        </p:txBody>
      </p:sp>
    </p:spTree>
    <p:extLst>
      <p:ext uri="{BB962C8B-B14F-4D97-AF65-F5344CB8AC3E}">
        <p14:creationId xmlns:p14="http://schemas.microsoft.com/office/powerpoint/2010/main" val="3838409239"/>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7DF8853-B504-41CF-919C-BFCF202EDC44}"/>
              </a:ext>
            </a:extLst>
          </p:cNvPr>
          <p:cNvSpPr>
            <a:spLocks noGrp="1"/>
          </p:cNvSpPr>
          <p:nvPr>
            <p:ph type="title"/>
          </p:nvPr>
        </p:nvSpPr>
        <p:spPr/>
        <p:txBody>
          <a:bodyPr/>
          <a:lstStyle/>
          <a:p>
            <a:r>
              <a:rPr lang="en-US" dirty="0"/>
              <a:t>Build a basic Microsoft Teams Bot</a:t>
            </a:r>
          </a:p>
        </p:txBody>
      </p:sp>
    </p:spTree>
    <p:extLst>
      <p:ext uri="{BB962C8B-B14F-4D97-AF65-F5344CB8AC3E}">
        <p14:creationId xmlns:p14="http://schemas.microsoft.com/office/powerpoint/2010/main" val="998992884"/>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10">
            <a:extLst>
              <a:ext uri="{FF2B5EF4-FFF2-40B4-BE49-F238E27FC236}">
                <a16:creationId xmlns:a16="http://schemas.microsoft.com/office/drawing/2014/main" id="{C45D6445-66E7-492D-95EC-021C476DF332}"/>
              </a:ext>
            </a:extLst>
          </p:cNvPr>
          <p:cNvPicPr>
            <a:picLocks noGrp="1" noChangeAspect="1"/>
          </p:cNvPicPr>
          <p:nvPr>
            <p:ph sz="quarter" idx="17"/>
          </p:nvPr>
        </p:nvPicPr>
        <p:blipFill>
          <a:blip r:embed="rId3"/>
          <a:stretch>
            <a:fillRect/>
          </a:stretch>
        </p:blipFill>
        <p:spPr>
          <a:xfrm>
            <a:off x="754414" y="2757760"/>
            <a:ext cx="3165677" cy="1080962"/>
          </a:xfrm>
          <a:prstGeom prst="rect">
            <a:avLst/>
          </a:prstGeom>
        </p:spPr>
      </p:pic>
      <p:sp>
        <p:nvSpPr>
          <p:cNvPr id="2" name="Title 1">
            <a:extLst>
              <a:ext uri="{FF2B5EF4-FFF2-40B4-BE49-F238E27FC236}">
                <a16:creationId xmlns:a16="http://schemas.microsoft.com/office/drawing/2014/main" id="{8F5F835D-077E-45B3-85BB-C821257C9D81}"/>
              </a:ext>
            </a:extLst>
          </p:cNvPr>
          <p:cNvSpPr>
            <a:spLocks noGrp="1"/>
          </p:cNvSpPr>
          <p:nvPr>
            <p:ph type="title"/>
          </p:nvPr>
        </p:nvSpPr>
        <p:spPr/>
        <p:txBody>
          <a:bodyPr/>
          <a:lstStyle/>
          <a:p>
            <a:r>
              <a:rPr lang="en-US" dirty="0"/>
              <a:t>Overview of</a:t>
            </a:r>
            <a:r>
              <a:rPr lang="en-US" baseline="0" dirty="0"/>
              <a:t> building a Microsoft Teams Bot</a:t>
            </a:r>
            <a:endParaRPr lang="en-US" dirty="0"/>
          </a:p>
        </p:txBody>
      </p:sp>
      <p:sp>
        <p:nvSpPr>
          <p:cNvPr id="3" name="Text Placeholder 2">
            <a:extLst>
              <a:ext uri="{FF2B5EF4-FFF2-40B4-BE49-F238E27FC236}">
                <a16:creationId xmlns:a16="http://schemas.microsoft.com/office/drawing/2014/main" id="{7A2B27FC-6F8B-4F8B-8789-98EE05355A10}"/>
              </a:ext>
            </a:extLst>
          </p:cNvPr>
          <p:cNvSpPr>
            <a:spLocks noGrp="1"/>
          </p:cNvSpPr>
          <p:nvPr>
            <p:ph type="body" sz="quarter" idx="11"/>
          </p:nvPr>
        </p:nvSpPr>
        <p:spPr>
          <a:xfrm>
            <a:off x="465138" y="5026024"/>
            <a:ext cx="3690937" cy="1731243"/>
          </a:xfrm>
        </p:spPr>
        <p:txBody>
          <a:bodyPr/>
          <a:lstStyle/>
          <a:p>
            <a:r>
              <a:rPr lang="en-US" sz="1800" dirty="0"/>
              <a:t>Design a great bot</a:t>
            </a:r>
          </a:p>
          <a:p>
            <a:pPr marL="285750" indent="-285750">
              <a:buFont typeface="Arial" panose="020B0604020202020204" pitchFamily="34" charset="0"/>
              <a:buChar char="•"/>
            </a:pPr>
            <a:r>
              <a:rPr lang="en-US" sz="1600" b="0" dirty="0">
                <a:solidFill>
                  <a:schemeClr val="tx1"/>
                </a:solidFill>
              </a:rPr>
              <a:t>Be responsive – respond to messages and events</a:t>
            </a:r>
          </a:p>
          <a:p>
            <a:pPr marL="285750" indent="-285750">
              <a:buFont typeface="Arial" panose="020B0604020202020204" pitchFamily="34" charset="0"/>
              <a:buChar char="•"/>
            </a:pPr>
            <a:r>
              <a:rPr lang="en-US" sz="1600" b="0" dirty="0">
                <a:solidFill>
                  <a:schemeClr val="tx1"/>
                </a:solidFill>
              </a:rPr>
              <a:t>Recognize and respond to questions and non-questions</a:t>
            </a:r>
          </a:p>
          <a:p>
            <a:pPr marL="285750" indent="-285750">
              <a:buFont typeface="Arial" panose="020B0604020202020204" pitchFamily="34" charset="0"/>
              <a:buChar char="•"/>
            </a:pPr>
            <a:r>
              <a:rPr lang="en-US" sz="1600" b="0" dirty="0">
                <a:solidFill>
                  <a:schemeClr val="tx1"/>
                </a:solidFill>
              </a:rPr>
              <a:t>Have a personality</a:t>
            </a:r>
          </a:p>
        </p:txBody>
      </p:sp>
      <p:sp>
        <p:nvSpPr>
          <p:cNvPr id="4" name="Text Placeholder 3">
            <a:extLst>
              <a:ext uri="{FF2B5EF4-FFF2-40B4-BE49-F238E27FC236}">
                <a16:creationId xmlns:a16="http://schemas.microsoft.com/office/drawing/2014/main" id="{46763611-A135-4E98-A4DC-490E5344B6F9}"/>
              </a:ext>
            </a:extLst>
          </p:cNvPr>
          <p:cNvSpPr>
            <a:spLocks noGrp="1"/>
          </p:cNvSpPr>
          <p:nvPr>
            <p:ph type="body" sz="quarter" idx="12"/>
          </p:nvPr>
        </p:nvSpPr>
        <p:spPr>
          <a:xfrm>
            <a:off x="4386263" y="5026024"/>
            <a:ext cx="3690937" cy="1269578"/>
          </a:xfrm>
        </p:spPr>
        <p:txBody>
          <a:bodyPr/>
          <a:lstStyle/>
          <a:p>
            <a:r>
              <a:rPr lang="en-US" sz="1800" dirty="0"/>
              <a:t>Develop your bot</a:t>
            </a:r>
          </a:p>
          <a:p>
            <a:pPr marL="285750" lvl="1" indent="-285750">
              <a:spcBef>
                <a:spcPts val="900"/>
              </a:spcBef>
              <a:buFont typeface="Arial" panose="020B0604020202020204" pitchFamily="34" charset="0"/>
              <a:buChar char="•"/>
            </a:pPr>
            <a:r>
              <a:rPr lang="en-US" sz="1600" dirty="0"/>
              <a:t>Bot Builder SDK for .NET</a:t>
            </a:r>
          </a:p>
          <a:p>
            <a:pPr marL="285750" lvl="1" indent="-285750">
              <a:spcBef>
                <a:spcPts val="900"/>
              </a:spcBef>
              <a:buFont typeface="Arial" panose="020B0604020202020204" pitchFamily="34" charset="0"/>
              <a:buChar char="•"/>
            </a:pPr>
            <a:r>
              <a:rPr lang="en-US" sz="1600" dirty="0"/>
              <a:t>Bot Builder SDK for Node.js</a:t>
            </a:r>
          </a:p>
          <a:p>
            <a:pPr marL="285750" lvl="1" indent="-285750">
              <a:spcBef>
                <a:spcPts val="900"/>
              </a:spcBef>
              <a:buFont typeface="Arial" panose="020B0604020202020204" pitchFamily="34" charset="0"/>
              <a:buChar char="•"/>
            </a:pPr>
            <a:endParaRPr lang="en-US" sz="1600" dirty="0"/>
          </a:p>
        </p:txBody>
      </p:sp>
      <p:sp>
        <p:nvSpPr>
          <p:cNvPr id="5" name="Text Placeholder 4">
            <a:extLst>
              <a:ext uri="{FF2B5EF4-FFF2-40B4-BE49-F238E27FC236}">
                <a16:creationId xmlns:a16="http://schemas.microsoft.com/office/drawing/2014/main" id="{447184D4-9832-4B94-A802-31AC1B34C1DB}"/>
              </a:ext>
            </a:extLst>
          </p:cNvPr>
          <p:cNvSpPr>
            <a:spLocks noGrp="1"/>
          </p:cNvSpPr>
          <p:nvPr>
            <p:ph type="body" sz="quarter" idx="13"/>
          </p:nvPr>
        </p:nvSpPr>
        <p:spPr>
          <a:xfrm>
            <a:off x="8307388" y="5026024"/>
            <a:ext cx="3690937" cy="1731243"/>
          </a:xfrm>
        </p:spPr>
        <p:txBody>
          <a:bodyPr/>
          <a:lstStyle/>
          <a:p>
            <a:r>
              <a:rPr lang="en-US" sz="1800" dirty="0"/>
              <a:t>Register and Deploy your bot</a:t>
            </a:r>
          </a:p>
          <a:p>
            <a:pPr marL="285750" lvl="1" indent="-285750">
              <a:spcBef>
                <a:spcPts val="900"/>
              </a:spcBef>
              <a:buFont typeface="Arial" panose="020B0604020202020204" pitchFamily="34" charset="0"/>
              <a:buChar char="•"/>
            </a:pPr>
            <a:r>
              <a:rPr lang="en-US" sz="1600" dirty="0"/>
              <a:t>Get a Bot ID and App ID/Secret and configure bot</a:t>
            </a:r>
          </a:p>
          <a:p>
            <a:pPr marL="285750" lvl="1" indent="-285750">
              <a:spcBef>
                <a:spcPts val="900"/>
              </a:spcBef>
              <a:buFont typeface="Arial" panose="020B0604020202020204" pitchFamily="34" charset="0"/>
              <a:buChar char="•"/>
            </a:pPr>
            <a:r>
              <a:rPr lang="en-US" sz="1600" dirty="0"/>
              <a:t>Make sure bot is reachable from the internet</a:t>
            </a:r>
          </a:p>
          <a:p>
            <a:pPr marL="285750" lvl="1" indent="-285750">
              <a:spcBef>
                <a:spcPts val="900"/>
              </a:spcBef>
              <a:buFont typeface="Arial" panose="020B0604020202020204" pitchFamily="34" charset="0"/>
              <a:buChar char="•"/>
            </a:pPr>
            <a:r>
              <a:rPr lang="en-US" sz="1600" dirty="0"/>
              <a:t>Enable analytics</a:t>
            </a:r>
          </a:p>
        </p:txBody>
      </p:sp>
      <p:pic>
        <p:nvPicPr>
          <p:cNvPr id="12" name="Content Placeholder 11">
            <a:extLst>
              <a:ext uri="{FF2B5EF4-FFF2-40B4-BE49-F238E27FC236}">
                <a16:creationId xmlns:a16="http://schemas.microsoft.com/office/drawing/2014/main" id="{DD33E617-EA59-4901-A4F4-E5FFAE0333B5}"/>
              </a:ext>
            </a:extLst>
          </p:cNvPr>
          <p:cNvPicPr>
            <a:picLocks noGrp="1" noChangeAspect="1"/>
          </p:cNvPicPr>
          <p:nvPr>
            <p:ph sz="quarter" idx="18"/>
          </p:nvPr>
        </p:nvPicPr>
        <p:blipFill>
          <a:blip r:embed="rId4"/>
          <a:stretch>
            <a:fillRect/>
          </a:stretch>
        </p:blipFill>
        <p:spPr>
          <a:xfrm>
            <a:off x="4617331" y="2757761"/>
            <a:ext cx="3173399" cy="1080962"/>
          </a:xfrm>
          <a:prstGeom prst="rect">
            <a:avLst/>
          </a:prstGeom>
        </p:spPr>
      </p:pic>
      <p:pic>
        <p:nvPicPr>
          <p:cNvPr id="13" name="Content Placeholder 12">
            <a:extLst>
              <a:ext uri="{FF2B5EF4-FFF2-40B4-BE49-F238E27FC236}">
                <a16:creationId xmlns:a16="http://schemas.microsoft.com/office/drawing/2014/main" id="{559074B2-49CE-48DF-BBE2-1EAE4D797DA5}"/>
              </a:ext>
            </a:extLst>
          </p:cNvPr>
          <p:cNvPicPr>
            <a:picLocks noGrp="1" noChangeAspect="1"/>
          </p:cNvPicPr>
          <p:nvPr>
            <p:ph sz="quarter" idx="19"/>
          </p:nvPr>
        </p:nvPicPr>
        <p:blipFill>
          <a:blip r:embed="rId5"/>
          <a:stretch>
            <a:fillRect/>
          </a:stretch>
        </p:blipFill>
        <p:spPr>
          <a:xfrm>
            <a:off x="8487970" y="2757760"/>
            <a:ext cx="3165314" cy="1078208"/>
          </a:xfrm>
          <a:prstGeom prst="rect">
            <a:avLst/>
          </a:prstGeom>
        </p:spPr>
      </p:pic>
    </p:spTree>
    <p:extLst>
      <p:ext uri="{BB962C8B-B14F-4D97-AF65-F5344CB8AC3E}">
        <p14:creationId xmlns:p14="http://schemas.microsoft.com/office/powerpoint/2010/main" val="3319631973"/>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E2E3CF66-BF97-4487-8583-9F11460D9EAA}"/>
              </a:ext>
            </a:extLst>
          </p:cNvPr>
          <p:cNvSpPr>
            <a:spLocks noGrp="1"/>
          </p:cNvSpPr>
          <p:nvPr>
            <p:ph type="title"/>
          </p:nvPr>
        </p:nvSpPr>
        <p:spPr/>
        <p:txBody>
          <a:bodyPr/>
          <a:lstStyle/>
          <a:p>
            <a:r>
              <a:rPr lang="en-US" dirty="0"/>
              <a:t>Examples of bot personality and response types</a:t>
            </a:r>
          </a:p>
        </p:txBody>
      </p:sp>
      <p:pic>
        <p:nvPicPr>
          <p:cNvPr id="11" name="Picture 10">
            <a:extLst>
              <a:ext uri="{FF2B5EF4-FFF2-40B4-BE49-F238E27FC236}">
                <a16:creationId xmlns:a16="http://schemas.microsoft.com/office/drawing/2014/main" id="{059FFAC8-8013-4588-BA30-FCF7A397144C}"/>
              </a:ext>
            </a:extLst>
          </p:cNvPr>
          <p:cNvPicPr>
            <a:picLocks noChangeAspect="1"/>
          </p:cNvPicPr>
          <p:nvPr/>
        </p:nvPicPr>
        <p:blipFill>
          <a:blip r:embed="rId2"/>
          <a:stretch>
            <a:fillRect/>
          </a:stretch>
        </p:blipFill>
        <p:spPr>
          <a:xfrm>
            <a:off x="2088874" y="1269530"/>
            <a:ext cx="8285714" cy="5476190"/>
          </a:xfrm>
          <a:prstGeom prst="rect">
            <a:avLst/>
          </a:prstGeom>
        </p:spPr>
      </p:pic>
    </p:spTree>
    <p:extLst>
      <p:ext uri="{BB962C8B-B14F-4D97-AF65-F5344CB8AC3E}">
        <p14:creationId xmlns:p14="http://schemas.microsoft.com/office/powerpoint/2010/main" val="1762519625"/>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F3684-83F6-406A-BD8C-95A911EA9445}"/>
              </a:ext>
            </a:extLst>
          </p:cNvPr>
          <p:cNvSpPr>
            <a:spLocks noGrp="1"/>
          </p:cNvSpPr>
          <p:nvPr>
            <p:ph type="title"/>
          </p:nvPr>
        </p:nvSpPr>
        <p:spPr/>
        <p:txBody>
          <a:bodyPr/>
          <a:lstStyle/>
          <a:p>
            <a:r>
              <a:rPr lang="en-US" dirty="0"/>
              <a:t>Conversation Basics</a:t>
            </a:r>
          </a:p>
        </p:txBody>
      </p:sp>
      <p:sp>
        <p:nvSpPr>
          <p:cNvPr id="20" name="Text Placeholder 19">
            <a:extLst>
              <a:ext uri="{FF2B5EF4-FFF2-40B4-BE49-F238E27FC236}">
                <a16:creationId xmlns:a16="http://schemas.microsoft.com/office/drawing/2014/main" id="{2D307623-3C62-4E97-8DCA-B640723F61F4}"/>
              </a:ext>
            </a:extLst>
          </p:cNvPr>
          <p:cNvSpPr>
            <a:spLocks noGrp="1"/>
          </p:cNvSpPr>
          <p:nvPr>
            <p:ph type="body" sz="quarter" idx="10"/>
          </p:nvPr>
        </p:nvSpPr>
        <p:spPr>
          <a:xfrm>
            <a:off x="465138" y="1919804"/>
            <a:ext cx="11533187" cy="307777"/>
          </a:xfrm>
        </p:spPr>
        <p:txBody>
          <a:bodyPr/>
          <a:lstStyle/>
          <a:p>
            <a:r>
              <a:rPr lang="en-US" dirty="0"/>
              <a:t>Activity objects are used to pass information back and forth between bot and channel (or user). </a:t>
            </a:r>
          </a:p>
        </p:txBody>
      </p:sp>
      <p:sp>
        <p:nvSpPr>
          <p:cNvPr id="21" name="Text Placeholder 20">
            <a:extLst>
              <a:ext uri="{FF2B5EF4-FFF2-40B4-BE49-F238E27FC236}">
                <a16:creationId xmlns:a16="http://schemas.microsoft.com/office/drawing/2014/main" id="{75EA29C9-3CD2-4F0B-BFF3-88FEB4F844F6}"/>
              </a:ext>
            </a:extLst>
          </p:cNvPr>
          <p:cNvSpPr>
            <a:spLocks noGrp="1"/>
          </p:cNvSpPr>
          <p:nvPr>
            <p:ph type="body" sz="quarter" idx="11"/>
          </p:nvPr>
        </p:nvSpPr>
        <p:spPr>
          <a:xfrm>
            <a:off x="465138" y="3214124"/>
            <a:ext cx="3690937" cy="1115690"/>
          </a:xfrm>
        </p:spPr>
        <p:txBody>
          <a:bodyPr/>
          <a:lstStyle/>
          <a:p>
            <a:r>
              <a:rPr lang="en-US" sz="2000" dirty="0"/>
              <a:t>Messages property</a:t>
            </a:r>
          </a:p>
          <a:p>
            <a:pPr lvl="1"/>
            <a:r>
              <a:rPr lang="en-US" sz="1600" dirty="0"/>
              <a:t>Text (</a:t>
            </a:r>
            <a:r>
              <a:rPr lang="en-US" sz="1600" dirty="0">
                <a:solidFill>
                  <a:schemeClr val="tx1"/>
                </a:solidFill>
              </a:rPr>
              <a:t>Plain / Markdown)</a:t>
            </a:r>
          </a:p>
          <a:p>
            <a:pPr lvl="1"/>
            <a:r>
              <a:rPr lang="en-US" sz="1600" dirty="0"/>
              <a:t>Attachments (</a:t>
            </a:r>
            <a:r>
              <a:rPr lang="en-US" sz="1600" dirty="0">
                <a:solidFill>
                  <a:schemeClr val="tx1"/>
                </a:solidFill>
              </a:rPr>
              <a:t>Simple media / Cards)</a:t>
            </a:r>
          </a:p>
          <a:p>
            <a:pPr lvl="1"/>
            <a:r>
              <a:rPr lang="en-US" sz="1600" dirty="0"/>
              <a:t>Entities (Users, Bot client)</a:t>
            </a:r>
            <a:endParaRPr lang="en-US" sz="1600" dirty="0">
              <a:solidFill>
                <a:schemeClr val="tx1"/>
              </a:solidFill>
            </a:endParaRPr>
          </a:p>
        </p:txBody>
      </p:sp>
      <p:sp>
        <p:nvSpPr>
          <p:cNvPr id="22" name="Text Placeholder 21">
            <a:extLst>
              <a:ext uri="{FF2B5EF4-FFF2-40B4-BE49-F238E27FC236}">
                <a16:creationId xmlns:a16="http://schemas.microsoft.com/office/drawing/2014/main" id="{9FF3844B-EAC6-45A9-ACB7-4EFAAAF5BE94}"/>
              </a:ext>
            </a:extLst>
          </p:cNvPr>
          <p:cNvSpPr>
            <a:spLocks noGrp="1"/>
          </p:cNvSpPr>
          <p:nvPr>
            <p:ph type="body" sz="quarter" idx="12"/>
          </p:nvPr>
        </p:nvSpPr>
        <p:spPr>
          <a:xfrm>
            <a:off x="4399597" y="3223704"/>
            <a:ext cx="3669666" cy="1962076"/>
          </a:xfrm>
        </p:spPr>
        <p:txBody>
          <a:bodyPr/>
          <a:lstStyle/>
          <a:p>
            <a:r>
              <a:rPr lang="en-US" sz="2000" dirty="0"/>
              <a:t>Dialogs manage conversation flow</a:t>
            </a:r>
          </a:p>
          <a:p>
            <a:pPr marL="285750" indent="-285750">
              <a:buFont typeface="Arial" panose="020B0604020202020204" pitchFamily="34" charset="0"/>
              <a:buChar char="•"/>
            </a:pPr>
            <a:r>
              <a:rPr lang="en-US" sz="1600" b="0" dirty="0">
                <a:solidFill>
                  <a:schemeClr val="tx1"/>
                </a:solidFill>
              </a:rPr>
              <a:t>Pre &amp; Post events for prompts &amp; replies</a:t>
            </a:r>
          </a:p>
          <a:p>
            <a:pPr marL="285750" indent="-285750">
              <a:buFont typeface="Arial" panose="020B0604020202020204" pitchFamily="34" charset="0"/>
              <a:buChar char="•"/>
            </a:pPr>
            <a:r>
              <a:rPr lang="en-US" sz="1600" b="0" dirty="0">
                <a:solidFill>
                  <a:schemeClr val="tx1"/>
                </a:solidFill>
              </a:rPr>
              <a:t>Dialog stack and state managed by Bot Framework</a:t>
            </a:r>
          </a:p>
          <a:p>
            <a:pPr marL="285750" indent="-285750">
              <a:buFont typeface="Arial" panose="020B0604020202020204" pitchFamily="34" charset="0"/>
              <a:buChar char="•"/>
            </a:pPr>
            <a:r>
              <a:rPr lang="en-US" sz="1600" b="0" dirty="0">
                <a:solidFill>
                  <a:schemeClr val="tx1"/>
                </a:solidFill>
              </a:rPr>
              <a:t>Values passed to/from dialogs</a:t>
            </a:r>
          </a:p>
        </p:txBody>
      </p:sp>
      <p:sp>
        <p:nvSpPr>
          <p:cNvPr id="23" name="Text Placeholder 22">
            <a:extLst>
              <a:ext uri="{FF2B5EF4-FFF2-40B4-BE49-F238E27FC236}">
                <a16:creationId xmlns:a16="http://schemas.microsoft.com/office/drawing/2014/main" id="{6338D287-B438-46E0-AE1A-1599F6B41611}"/>
              </a:ext>
            </a:extLst>
          </p:cNvPr>
          <p:cNvSpPr>
            <a:spLocks noGrp="1"/>
          </p:cNvSpPr>
          <p:nvPr>
            <p:ph type="body" sz="quarter" idx="13"/>
          </p:nvPr>
        </p:nvSpPr>
        <p:spPr>
          <a:xfrm>
            <a:off x="8303577" y="3214124"/>
            <a:ext cx="3694748" cy="1269578"/>
          </a:xfrm>
        </p:spPr>
        <p:txBody>
          <a:bodyPr/>
          <a:lstStyle/>
          <a:p>
            <a:r>
              <a:rPr lang="en-US" sz="2000" dirty="0" err="1"/>
              <a:t>StateService</a:t>
            </a:r>
            <a:r>
              <a:rPr lang="en-US" sz="2000" dirty="0"/>
              <a:t> </a:t>
            </a:r>
          </a:p>
          <a:p>
            <a:pPr marL="285750" indent="-285750">
              <a:buFont typeface="Arial" panose="020B0604020202020204" pitchFamily="34" charset="0"/>
              <a:buChar char="•"/>
            </a:pPr>
            <a:r>
              <a:rPr lang="en-US" sz="1600" b="0" dirty="0">
                <a:solidFill>
                  <a:schemeClr val="tx1"/>
                </a:solidFill>
              </a:rPr>
              <a:t>User</a:t>
            </a:r>
          </a:p>
          <a:p>
            <a:pPr marL="285750" indent="-285750">
              <a:buFont typeface="Arial" panose="020B0604020202020204" pitchFamily="34" charset="0"/>
              <a:buChar char="•"/>
            </a:pPr>
            <a:r>
              <a:rPr lang="en-US" sz="1600" b="0" dirty="0">
                <a:solidFill>
                  <a:schemeClr val="tx1"/>
                </a:solidFill>
              </a:rPr>
              <a:t>Conversation</a:t>
            </a:r>
          </a:p>
          <a:p>
            <a:pPr marL="285750" indent="-285750">
              <a:buFont typeface="Arial" panose="020B0604020202020204" pitchFamily="34" charset="0"/>
              <a:buChar char="•"/>
            </a:pPr>
            <a:r>
              <a:rPr lang="en-US" sz="1600" b="0" dirty="0">
                <a:solidFill>
                  <a:schemeClr val="tx1"/>
                </a:solidFill>
              </a:rPr>
              <a:t>Private (User in Conversation)</a:t>
            </a:r>
          </a:p>
        </p:txBody>
      </p:sp>
    </p:spTree>
    <p:extLst>
      <p:ext uri="{BB962C8B-B14F-4D97-AF65-F5344CB8AC3E}">
        <p14:creationId xmlns:p14="http://schemas.microsoft.com/office/powerpoint/2010/main" val="481231387"/>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10">
            <a:extLst>
              <a:ext uri="{FF2B5EF4-FFF2-40B4-BE49-F238E27FC236}">
                <a16:creationId xmlns:a16="http://schemas.microsoft.com/office/drawing/2014/main" id="{6D6EF8E9-A881-4DBE-8069-7FCAB0F9B46E}"/>
              </a:ext>
            </a:extLst>
          </p:cNvPr>
          <p:cNvPicPr>
            <a:picLocks noGrp="1" noChangeAspect="1"/>
          </p:cNvPicPr>
          <p:nvPr>
            <p:ph sz="quarter" idx="17"/>
          </p:nvPr>
        </p:nvPicPr>
        <p:blipFill>
          <a:blip r:embed="rId2"/>
          <a:stretch>
            <a:fillRect/>
          </a:stretch>
        </p:blipFill>
        <p:spPr>
          <a:xfrm>
            <a:off x="985704" y="1997075"/>
            <a:ext cx="4516704" cy="2459038"/>
          </a:xfrm>
          <a:prstGeom prst="rect">
            <a:avLst/>
          </a:prstGeom>
        </p:spPr>
      </p:pic>
      <p:sp>
        <p:nvSpPr>
          <p:cNvPr id="2" name="Title 1">
            <a:extLst>
              <a:ext uri="{FF2B5EF4-FFF2-40B4-BE49-F238E27FC236}">
                <a16:creationId xmlns:a16="http://schemas.microsoft.com/office/drawing/2014/main" id="{4B48CE78-90B1-446C-AA2B-3E92089A0CB0}"/>
              </a:ext>
            </a:extLst>
          </p:cNvPr>
          <p:cNvSpPr>
            <a:spLocks noGrp="1"/>
          </p:cNvSpPr>
          <p:nvPr>
            <p:ph type="title"/>
          </p:nvPr>
        </p:nvSpPr>
        <p:spPr/>
        <p:txBody>
          <a:bodyPr/>
          <a:lstStyle/>
          <a:p>
            <a:r>
              <a:rPr lang="en-US" dirty="0"/>
              <a:t>Channel Conversations and 1:1 Conversations</a:t>
            </a:r>
          </a:p>
        </p:txBody>
      </p:sp>
      <p:sp>
        <p:nvSpPr>
          <p:cNvPr id="4" name="Text Placeholder 3">
            <a:extLst>
              <a:ext uri="{FF2B5EF4-FFF2-40B4-BE49-F238E27FC236}">
                <a16:creationId xmlns:a16="http://schemas.microsoft.com/office/drawing/2014/main" id="{9D58EB3B-2DC9-4879-9303-7D0F624BBFED}"/>
              </a:ext>
            </a:extLst>
          </p:cNvPr>
          <p:cNvSpPr>
            <a:spLocks noGrp="1"/>
          </p:cNvSpPr>
          <p:nvPr>
            <p:ph type="body" sz="quarter" idx="11"/>
          </p:nvPr>
        </p:nvSpPr>
        <p:spPr>
          <a:xfrm>
            <a:off x="465138" y="5026024"/>
            <a:ext cx="5527100" cy="1115690"/>
          </a:xfrm>
        </p:spPr>
        <p:txBody>
          <a:bodyPr/>
          <a:lstStyle/>
          <a:p>
            <a:r>
              <a:rPr lang="en-US" dirty="0"/>
              <a:t>Channel Conversation</a:t>
            </a:r>
          </a:p>
          <a:p>
            <a:pPr lvl="1"/>
            <a:r>
              <a:rPr lang="en-US" dirty="0"/>
              <a:t>Access to channel data, including members</a:t>
            </a:r>
          </a:p>
          <a:p>
            <a:pPr lvl="1"/>
            <a:r>
              <a:rPr lang="en-US" dirty="0"/>
              <a:t>Events when users added/removed from channel</a:t>
            </a:r>
          </a:p>
          <a:p>
            <a:pPr lvl="1"/>
            <a:r>
              <a:rPr lang="en-US" dirty="0"/>
              <a:t>Messages will contain ‘at’ (@) references</a:t>
            </a:r>
          </a:p>
        </p:txBody>
      </p:sp>
      <p:sp>
        <p:nvSpPr>
          <p:cNvPr id="5" name="Text Placeholder 4">
            <a:extLst>
              <a:ext uri="{FF2B5EF4-FFF2-40B4-BE49-F238E27FC236}">
                <a16:creationId xmlns:a16="http://schemas.microsoft.com/office/drawing/2014/main" id="{F3093CFC-4EF5-434C-88B5-60C4379C4B98}"/>
              </a:ext>
            </a:extLst>
          </p:cNvPr>
          <p:cNvSpPr>
            <a:spLocks noGrp="1"/>
          </p:cNvSpPr>
          <p:nvPr>
            <p:ph type="body" sz="quarter" idx="13"/>
          </p:nvPr>
        </p:nvSpPr>
        <p:spPr>
          <a:xfrm>
            <a:off x="6460554" y="5026024"/>
            <a:ext cx="5537771" cy="1115690"/>
          </a:xfrm>
        </p:spPr>
        <p:txBody>
          <a:bodyPr/>
          <a:lstStyle/>
          <a:p>
            <a:r>
              <a:rPr lang="en-US" dirty="0"/>
              <a:t>1:1 Conversation</a:t>
            </a:r>
          </a:p>
          <a:p>
            <a:pPr lvl="1"/>
            <a:r>
              <a:rPr lang="en-US" dirty="0"/>
              <a:t>Access only to user – not team</a:t>
            </a:r>
          </a:p>
          <a:p>
            <a:pPr lvl="1"/>
            <a:r>
              <a:rPr lang="en-US" dirty="0"/>
              <a:t>Event when user initiates conversation</a:t>
            </a:r>
          </a:p>
          <a:p>
            <a:pPr lvl="1"/>
            <a:r>
              <a:rPr lang="en-US" dirty="0"/>
              <a:t>No ‘at’ references</a:t>
            </a:r>
          </a:p>
        </p:txBody>
      </p:sp>
      <p:pic>
        <p:nvPicPr>
          <p:cNvPr id="10" name="Content Placeholder 9">
            <a:extLst>
              <a:ext uri="{FF2B5EF4-FFF2-40B4-BE49-F238E27FC236}">
                <a16:creationId xmlns:a16="http://schemas.microsoft.com/office/drawing/2014/main" id="{A8700E4A-F669-4F46-8DC5-8947FD65E81A}"/>
              </a:ext>
            </a:extLst>
          </p:cNvPr>
          <p:cNvPicPr>
            <a:picLocks noGrp="1" noChangeAspect="1"/>
          </p:cNvPicPr>
          <p:nvPr>
            <p:ph sz="quarter" idx="19"/>
          </p:nvPr>
        </p:nvPicPr>
        <p:blipFill>
          <a:blip r:embed="rId3"/>
          <a:stretch>
            <a:fillRect/>
          </a:stretch>
        </p:blipFill>
        <p:spPr>
          <a:xfrm>
            <a:off x="7234178" y="1997075"/>
            <a:ext cx="3978394" cy="2459038"/>
          </a:xfrm>
          <a:prstGeom prst="rect">
            <a:avLst/>
          </a:prstGeom>
        </p:spPr>
      </p:pic>
    </p:spTree>
    <p:extLst>
      <p:ext uri="{BB962C8B-B14F-4D97-AF65-F5344CB8AC3E}">
        <p14:creationId xmlns:p14="http://schemas.microsoft.com/office/powerpoint/2010/main" val="739357706"/>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4F668F-3699-400D-95E9-2A5431E54F98}"/>
              </a:ext>
            </a:extLst>
          </p:cNvPr>
          <p:cNvSpPr>
            <a:spLocks noGrp="1"/>
          </p:cNvSpPr>
          <p:nvPr>
            <p:ph type="title"/>
          </p:nvPr>
        </p:nvSpPr>
        <p:spPr/>
        <p:txBody>
          <a:bodyPr/>
          <a:lstStyle/>
          <a:p>
            <a:r>
              <a:rPr lang="en-US" dirty="0"/>
              <a:t>Messages – Text formats</a:t>
            </a:r>
          </a:p>
        </p:txBody>
      </p:sp>
      <p:graphicFrame>
        <p:nvGraphicFramePr>
          <p:cNvPr id="5" name="Table Placeholder 4">
            <a:extLst>
              <a:ext uri="{FF2B5EF4-FFF2-40B4-BE49-F238E27FC236}">
                <a16:creationId xmlns:a16="http://schemas.microsoft.com/office/drawing/2014/main" id="{B6AEF876-5677-48F4-8F80-7BA62938C035}"/>
              </a:ext>
            </a:extLst>
          </p:cNvPr>
          <p:cNvGraphicFramePr>
            <a:graphicFrameLocks noGrp="1"/>
          </p:cNvGraphicFramePr>
          <p:nvPr>
            <p:ph type="tbl" sz="quarter" idx="10"/>
            <p:extLst>
              <p:ext uri="{D42A27DB-BD31-4B8C-83A1-F6EECF244321}">
                <p14:modId xmlns:p14="http://schemas.microsoft.com/office/powerpoint/2010/main" val="321104209"/>
              </p:ext>
            </p:extLst>
          </p:nvPr>
        </p:nvGraphicFramePr>
        <p:xfrm>
          <a:off x="465138" y="1392865"/>
          <a:ext cx="11533188" cy="3270405"/>
        </p:xfrm>
        <a:graphic>
          <a:graphicData uri="http://schemas.openxmlformats.org/drawingml/2006/table">
            <a:tbl>
              <a:tblPr firstRow="1" bandRow="1">
                <a:tableStyleId>{5C22544A-7EE6-4342-B048-85BDC9FD1C3A}</a:tableStyleId>
              </a:tblPr>
              <a:tblGrid>
                <a:gridCol w="2883297">
                  <a:extLst>
                    <a:ext uri="{9D8B030D-6E8A-4147-A177-3AD203B41FA5}">
                      <a16:colId xmlns:a16="http://schemas.microsoft.com/office/drawing/2014/main" val="2497484399"/>
                    </a:ext>
                  </a:extLst>
                </a:gridCol>
                <a:gridCol w="1361788">
                  <a:extLst>
                    <a:ext uri="{9D8B030D-6E8A-4147-A177-3AD203B41FA5}">
                      <a16:colId xmlns:a16="http://schemas.microsoft.com/office/drawing/2014/main" val="2407566191"/>
                    </a:ext>
                  </a:extLst>
                </a:gridCol>
                <a:gridCol w="1307805">
                  <a:extLst>
                    <a:ext uri="{9D8B030D-6E8A-4147-A177-3AD203B41FA5}">
                      <a16:colId xmlns:a16="http://schemas.microsoft.com/office/drawing/2014/main" val="2194594215"/>
                    </a:ext>
                  </a:extLst>
                </a:gridCol>
                <a:gridCol w="5980298">
                  <a:extLst>
                    <a:ext uri="{9D8B030D-6E8A-4147-A177-3AD203B41FA5}">
                      <a16:colId xmlns:a16="http://schemas.microsoft.com/office/drawing/2014/main" val="3300883380"/>
                    </a:ext>
                  </a:extLst>
                </a:gridCol>
              </a:tblGrid>
              <a:tr h="854878">
                <a:tc>
                  <a:txBody>
                    <a:bodyPr/>
                    <a:lstStyle/>
                    <a:p>
                      <a:r>
                        <a:rPr lang="en-US" dirty="0"/>
                        <a:t>Format</a:t>
                      </a:r>
                    </a:p>
                  </a:txBody>
                  <a:tcPr/>
                </a:tc>
                <a:tc>
                  <a:txBody>
                    <a:bodyPr/>
                    <a:lstStyle/>
                    <a:p>
                      <a:r>
                        <a:rPr lang="en-US" dirty="0"/>
                        <a:t>From user to bot</a:t>
                      </a:r>
                    </a:p>
                  </a:txBody>
                  <a:tcPr/>
                </a:tc>
                <a:tc>
                  <a:txBody>
                    <a:bodyPr/>
                    <a:lstStyle/>
                    <a:p>
                      <a:r>
                        <a:rPr lang="en-US" dirty="0"/>
                        <a:t>From bot to user</a:t>
                      </a:r>
                    </a:p>
                  </a:txBody>
                  <a:tcPr/>
                </a:tc>
                <a:tc>
                  <a:txBody>
                    <a:bodyPr/>
                    <a:lstStyle/>
                    <a:p>
                      <a:r>
                        <a:rPr lang="en-US" dirty="0"/>
                        <a:t>Notes</a:t>
                      </a:r>
                    </a:p>
                  </a:txBody>
                  <a:tcPr/>
                </a:tc>
                <a:extLst>
                  <a:ext uri="{0D108BD9-81ED-4DB2-BD59-A6C34878D82A}">
                    <a16:rowId xmlns:a16="http://schemas.microsoft.com/office/drawing/2014/main" val="1382871674"/>
                  </a:ext>
                </a:extLst>
              </a:tr>
              <a:tr h="495287">
                <a:tc>
                  <a:txBody>
                    <a:bodyPr/>
                    <a:lstStyle/>
                    <a:p>
                      <a:r>
                        <a:rPr lang="en-US" dirty="0"/>
                        <a:t>Rich text</a:t>
                      </a:r>
                    </a:p>
                  </a:txBody>
                  <a:tcPr anchor="ctr"/>
                </a:tc>
                <a:tc>
                  <a:txBody>
                    <a:bodyPr/>
                    <a:lstStyle/>
                    <a:p>
                      <a:endParaRPr lang="en-US" dirty="0"/>
                    </a:p>
                  </a:txBody>
                  <a:tcPr anchor="ctr"/>
                </a:tc>
                <a:tc>
                  <a:txBody>
                    <a:bodyPr/>
                    <a:lstStyle/>
                    <a:p>
                      <a:endParaRPr lang="en-US" dirty="0"/>
                    </a:p>
                  </a:txBody>
                  <a:tcPr anchor="ctr"/>
                </a:tc>
                <a:tc>
                  <a:txBody>
                    <a:bodyPr/>
                    <a:lstStyle/>
                    <a:p>
                      <a:r>
                        <a:rPr lang="en-US" dirty="0"/>
                        <a:t>Basic markdown, no tables</a:t>
                      </a:r>
                    </a:p>
                  </a:txBody>
                  <a:tcPr anchor="ctr"/>
                </a:tc>
                <a:extLst>
                  <a:ext uri="{0D108BD9-81ED-4DB2-BD59-A6C34878D82A}">
                    <a16:rowId xmlns:a16="http://schemas.microsoft.com/office/drawing/2014/main" val="3546050972"/>
                  </a:ext>
                </a:extLst>
              </a:tr>
              <a:tr h="495287">
                <a:tc>
                  <a:txBody>
                    <a:bodyPr/>
                    <a:lstStyle/>
                    <a:p>
                      <a:r>
                        <a:rPr lang="en-US" dirty="0"/>
                        <a:t>Pictures</a:t>
                      </a:r>
                    </a:p>
                  </a:txBody>
                  <a:tcPr anchor="ctr"/>
                </a:tc>
                <a:tc>
                  <a:txBody>
                    <a:bodyPr/>
                    <a:lstStyle/>
                    <a:p>
                      <a:endParaRPr lang="en-US" dirty="0"/>
                    </a:p>
                  </a:txBody>
                  <a:tcPr anchor="ctr"/>
                </a:tc>
                <a:tc>
                  <a:txBody>
                    <a:bodyPr/>
                    <a:lstStyle/>
                    <a:p>
                      <a:endParaRPr lang="en-US" dirty="0"/>
                    </a:p>
                  </a:txBody>
                  <a:tcPr anchor="ctr"/>
                </a:tc>
                <a:tc>
                  <a:txBody>
                    <a:bodyPr/>
                    <a:lstStyle/>
                    <a:p>
                      <a:r>
                        <a:rPr lang="en-US" dirty="0"/>
                        <a:t>Maximum 1024×1024 and 1 MB in PNG, JPEG, or GIF format; animated GIF not officially supported</a:t>
                      </a:r>
                    </a:p>
                  </a:txBody>
                  <a:tcPr anchor="ctr"/>
                </a:tc>
                <a:extLst>
                  <a:ext uri="{0D108BD9-81ED-4DB2-BD59-A6C34878D82A}">
                    <a16:rowId xmlns:a16="http://schemas.microsoft.com/office/drawing/2014/main" val="3140625476"/>
                  </a:ext>
                </a:extLst>
              </a:tr>
              <a:tr h="620804">
                <a:tc>
                  <a:txBody>
                    <a:bodyPr/>
                    <a:lstStyle/>
                    <a:p>
                      <a:r>
                        <a:rPr lang="en-US" dirty="0"/>
                        <a:t>Cards</a:t>
                      </a:r>
                    </a:p>
                  </a:txBody>
                  <a:tcPr anchor="ctr"/>
                </a:tc>
                <a:tc>
                  <a:txBody>
                    <a:bodyPr/>
                    <a:lstStyle/>
                    <a:p>
                      <a:pPr algn="l" latinLnBrk="0"/>
                      <a:endParaRPr lang="en-US" dirty="0">
                        <a:effectLst/>
                      </a:endParaRPr>
                    </a:p>
                  </a:txBody>
                  <a:tcPr marL="76200" marR="76200" marT="95250" marB="95250" anchor="ctr"/>
                </a:tc>
                <a:tc>
                  <a:txBody>
                    <a:bodyPr/>
                    <a:lstStyle/>
                    <a:p>
                      <a:endParaRPr lang="en-US" dirty="0"/>
                    </a:p>
                  </a:txBody>
                  <a:tcPr anchor="ctr"/>
                </a:tc>
                <a:tc>
                  <a:txBody>
                    <a:bodyPr/>
                    <a:lstStyle/>
                    <a:p>
                      <a:r>
                        <a:rPr lang="en-US" dirty="0"/>
                        <a:t>Currently supports Hero, Thumbnail, and Office 365 Connector cards</a:t>
                      </a:r>
                    </a:p>
                  </a:txBody>
                  <a:tcPr anchor="ctr"/>
                </a:tc>
                <a:extLst>
                  <a:ext uri="{0D108BD9-81ED-4DB2-BD59-A6C34878D82A}">
                    <a16:rowId xmlns:a16="http://schemas.microsoft.com/office/drawing/2014/main" val="3826863507"/>
                  </a:ext>
                </a:extLst>
              </a:tr>
              <a:tr h="620804">
                <a:tc>
                  <a:txBody>
                    <a:bodyPr/>
                    <a:lstStyle/>
                    <a:p>
                      <a:r>
                        <a:rPr lang="en-US" dirty="0"/>
                        <a:t>Emojis</a:t>
                      </a:r>
                    </a:p>
                  </a:txBody>
                  <a:tcPr anchor="ctr"/>
                </a:tc>
                <a:tc>
                  <a:txBody>
                    <a:bodyPr/>
                    <a:lstStyle/>
                    <a:p>
                      <a:pPr algn="l" latinLnBrk="0"/>
                      <a:endParaRPr lang="en-US" dirty="0">
                        <a:effectLst/>
                      </a:endParaRPr>
                    </a:p>
                  </a:txBody>
                  <a:tcPr marL="76200" marR="76200" marT="95250" marB="95250" anchor="ctr"/>
                </a:tc>
                <a:tc>
                  <a:txBody>
                    <a:bodyPr/>
                    <a:lstStyle/>
                    <a:p>
                      <a:endParaRPr lang="en-US" dirty="0"/>
                    </a:p>
                  </a:txBody>
                  <a:tcPr anchor="ctr"/>
                </a:tc>
                <a:tc>
                  <a:txBody>
                    <a:bodyPr/>
                    <a:lstStyle/>
                    <a:p>
                      <a:r>
                        <a:rPr lang="en-US" dirty="0"/>
                        <a:t>Currently supports emojis via UTF-16 (such as U+1F600 for grinning face)</a:t>
                      </a:r>
                    </a:p>
                  </a:txBody>
                  <a:tcPr anchor="ctr"/>
                </a:tc>
                <a:extLst>
                  <a:ext uri="{0D108BD9-81ED-4DB2-BD59-A6C34878D82A}">
                    <a16:rowId xmlns:a16="http://schemas.microsoft.com/office/drawing/2014/main" val="1011478070"/>
                  </a:ext>
                </a:extLst>
              </a:tr>
            </a:tbl>
          </a:graphicData>
        </a:graphic>
      </p:graphicFrame>
      <p:pic>
        <p:nvPicPr>
          <p:cNvPr id="7" name="Graphic 6" descr="Close">
            <a:extLst>
              <a:ext uri="{FF2B5EF4-FFF2-40B4-BE49-F238E27FC236}">
                <a16:creationId xmlns:a16="http://schemas.microsoft.com/office/drawing/2014/main" id="{88093931-0CF3-4973-BA61-1D858F88410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815278" y="4104168"/>
            <a:ext cx="414862" cy="414862"/>
          </a:xfrm>
          <a:prstGeom prst="rect">
            <a:avLst/>
          </a:prstGeom>
        </p:spPr>
      </p:pic>
      <p:pic>
        <p:nvPicPr>
          <p:cNvPr id="9" name="Graphic 8" descr="Checkmark">
            <a:extLst>
              <a:ext uri="{FF2B5EF4-FFF2-40B4-BE49-F238E27FC236}">
                <a16:creationId xmlns:a16="http://schemas.microsoft.com/office/drawing/2014/main" id="{352B2888-A81F-47AC-9B45-C49E68D3AE2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252484" y="4100758"/>
            <a:ext cx="418272" cy="418272"/>
          </a:xfrm>
          <a:prstGeom prst="rect">
            <a:avLst/>
          </a:prstGeom>
        </p:spPr>
      </p:pic>
      <p:pic>
        <p:nvPicPr>
          <p:cNvPr id="10" name="Graphic 9" descr="Close">
            <a:extLst>
              <a:ext uri="{FF2B5EF4-FFF2-40B4-BE49-F238E27FC236}">
                <a16:creationId xmlns:a16="http://schemas.microsoft.com/office/drawing/2014/main" id="{996017EB-0EFA-499F-965C-090374DC92E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815278" y="3509729"/>
            <a:ext cx="414862" cy="414862"/>
          </a:xfrm>
          <a:prstGeom prst="rect">
            <a:avLst/>
          </a:prstGeom>
        </p:spPr>
      </p:pic>
      <p:pic>
        <p:nvPicPr>
          <p:cNvPr id="11" name="Graphic 10" descr="Checkmark">
            <a:extLst>
              <a:ext uri="{FF2B5EF4-FFF2-40B4-BE49-F238E27FC236}">
                <a16:creationId xmlns:a16="http://schemas.microsoft.com/office/drawing/2014/main" id="{20087491-9F9A-4D14-8856-B8FE9BB4E3F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252484" y="3506319"/>
            <a:ext cx="418272" cy="418272"/>
          </a:xfrm>
          <a:prstGeom prst="rect">
            <a:avLst/>
          </a:prstGeom>
        </p:spPr>
      </p:pic>
      <p:pic>
        <p:nvPicPr>
          <p:cNvPr id="12" name="Graphic 11" descr="Checkmark">
            <a:extLst>
              <a:ext uri="{FF2B5EF4-FFF2-40B4-BE49-F238E27FC236}">
                <a16:creationId xmlns:a16="http://schemas.microsoft.com/office/drawing/2014/main" id="{A2772FA7-E9AD-41C7-BD72-B284DAAE645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252484" y="2845168"/>
            <a:ext cx="418272" cy="418272"/>
          </a:xfrm>
          <a:prstGeom prst="rect">
            <a:avLst/>
          </a:prstGeom>
        </p:spPr>
      </p:pic>
      <p:pic>
        <p:nvPicPr>
          <p:cNvPr id="13" name="Graphic 12" descr="Checkmark">
            <a:extLst>
              <a:ext uri="{FF2B5EF4-FFF2-40B4-BE49-F238E27FC236}">
                <a16:creationId xmlns:a16="http://schemas.microsoft.com/office/drawing/2014/main" id="{3FBC2D7D-DBE7-4CA3-87CD-28757CBC48A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15278" y="2845168"/>
            <a:ext cx="418272" cy="418272"/>
          </a:xfrm>
          <a:prstGeom prst="rect">
            <a:avLst/>
          </a:prstGeom>
        </p:spPr>
      </p:pic>
      <p:pic>
        <p:nvPicPr>
          <p:cNvPr id="14" name="Graphic 13" descr="Checkmark">
            <a:extLst>
              <a:ext uri="{FF2B5EF4-FFF2-40B4-BE49-F238E27FC236}">
                <a16:creationId xmlns:a16="http://schemas.microsoft.com/office/drawing/2014/main" id="{E6555EFA-DD21-4FDB-B179-85C1562DFCD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252484" y="2281901"/>
            <a:ext cx="418272" cy="418272"/>
          </a:xfrm>
          <a:prstGeom prst="rect">
            <a:avLst/>
          </a:prstGeom>
        </p:spPr>
      </p:pic>
      <p:pic>
        <p:nvPicPr>
          <p:cNvPr id="15" name="Graphic 14" descr="Checkmark">
            <a:extLst>
              <a:ext uri="{FF2B5EF4-FFF2-40B4-BE49-F238E27FC236}">
                <a16:creationId xmlns:a16="http://schemas.microsoft.com/office/drawing/2014/main" id="{D53C2FD4-8272-4340-B48B-0CE63C62931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15278" y="2281901"/>
            <a:ext cx="418272" cy="418272"/>
          </a:xfrm>
          <a:prstGeom prst="rect">
            <a:avLst/>
          </a:prstGeom>
        </p:spPr>
      </p:pic>
    </p:spTree>
    <p:extLst>
      <p:ext uri="{BB962C8B-B14F-4D97-AF65-F5344CB8AC3E}">
        <p14:creationId xmlns:p14="http://schemas.microsoft.com/office/powerpoint/2010/main" val="4204256774"/>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a:extLst>
              <a:ext uri="{FF2B5EF4-FFF2-40B4-BE49-F238E27FC236}">
                <a16:creationId xmlns:a16="http://schemas.microsoft.com/office/drawing/2014/main" id="{49D0B79A-E415-4894-9D6F-726DB39CB1DB}"/>
              </a:ext>
            </a:extLst>
          </p:cNvPr>
          <p:cNvPicPr>
            <a:picLocks noGrp="1" noChangeAspect="1"/>
          </p:cNvPicPr>
          <p:nvPr>
            <p:ph sz="quarter" idx="17"/>
          </p:nvPr>
        </p:nvPicPr>
        <p:blipFill>
          <a:blip r:embed="rId2"/>
          <a:stretch>
            <a:fillRect/>
          </a:stretch>
        </p:blipFill>
        <p:spPr>
          <a:xfrm>
            <a:off x="1028921" y="1997075"/>
            <a:ext cx="2561783" cy="2459038"/>
          </a:xfrm>
          <a:prstGeom prst="rect">
            <a:avLst/>
          </a:prstGeom>
        </p:spPr>
      </p:pic>
      <p:sp>
        <p:nvSpPr>
          <p:cNvPr id="2" name="Title 1">
            <a:extLst>
              <a:ext uri="{FF2B5EF4-FFF2-40B4-BE49-F238E27FC236}">
                <a16:creationId xmlns:a16="http://schemas.microsoft.com/office/drawing/2014/main" id="{A8F00FBB-EE65-4C7F-A3F5-1FA34EC98647}"/>
              </a:ext>
            </a:extLst>
          </p:cNvPr>
          <p:cNvSpPr>
            <a:spLocks noGrp="1"/>
          </p:cNvSpPr>
          <p:nvPr>
            <p:ph type="title"/>
          </p:nvPr>
        </p:nvSpPr>
        <p:spPr/>
        <p:txBody>
          <a:bodyPr/>
          <a:lstStyle/>
          <a:p>
            <a:r>
              <a:rPr lang="en-US" dirty="0"/>
              <a:t>Cards</a:t>
            </a:r>
          </a:p>
        </p:txBody>
      </p:sp>
      <p:sp>
        <p:nvSpPr>
          <p:cNvPr id="4" name="Text Placeholder 3">
            <a:extLst>
              <a:ext uri="{FF2B5EF4-FFF2-40B4-BE49-F238E27FC236}">
                <a16:creationId xmlns:a16="http://schemas.microsoft.com/office/drawing/2014/main" id="{BF3ADCCF-852E-4FB6-8F85-AF687F442557}"/>
              </a:ext>
            </a:extLst>
          </p:cNvPr>
          <p:cNvSpPr>
            <a:spLocks noGrp="1"/>
          </p:cNvSpPr>
          <p:nvPr>
            <p:ph type="body" sz="quarter" idx="11"/>
          </p:nvPr>
        </p:nvSpPr>
        <p:spPr>
          <a:xfrm>
            <a:off x="465138" y="5026024"/>
            <a:ext cx="3690937" cy="1384995"/>
          </a:xfrm>
        </p:spPr>
        <p:txBody>
          <a:bodyPr/>
          <a:lstStyle/>
          <a:p>
            <a:r>
              <a:rPr lang="en-US" sz="1800" dirty="0"/>
              <a:t>Hero</a:t>
            </a:r>
          </a:p>
          <a:p>
            <a:r>
              <a:rPr lang="en-US" sz="1600" b="0" dirty="0">
                <a:solidFill>
                  <a:schemeClr val="tx1"/>
                </a:solidFill>
              </a:rPr>
              <a:t>Largest card</a:t>
            </a:r>
          </a:p>
          <a:p>
            <a:r>
              <a:rPr lang="en-US" sz="1600" b="0" dirty="0">
                <a:solidFill>
                  <a:schemeClr val="tx1"/>
                </a:solidFill>
              </a:rPr>
              <a:t>Best used for articles, long descriptions or scenarios where your image is telling most of the story.</a:t>
            </a:r>
          </a:p>
        </p:txBody>
      </p:sp>
      <p:sp>
        <p:nvSpPr>
          <p:cNvPr id="5" name="Text Placeholder 4">
            <a:extLst>
              <a:ext uri="{FF2B5EF4-FFF2-40B4-BE49-F238E27FC236}">
                <a16:creationId xmlns:a16="http://schemas.microsoft.com/office/drawing/2014/main" id="{2700F430-B3C8-4E17-AFBD-8F9AC6467CF0}"/>
              </a:ext>
            </a:extLst>
          </p:cNvPr>
          <p:cNvSpPr>
            <a:spLocks noGrp="1"/>
          </p:cNvSpPr>
          <p:nvPr>
            <p:ph type="body" sz="quarter" idx="12"/>
          </p:nvPr>
        </p:nvSpPr>
        <p:spPr>
          <a:xfrm>
            <a:off x="4386263" y="5026024"/>
            <a:ext cx="3690937" cy="1731243"/>
          </a:xfrm>
        </p:spPr>
        <p:txBody>
          <a:bodyPr/>
          <a:lstStyle/>
          <a:p>
            <a:r>
              <a:rPr lang="en-US" sz="1800" dirty="0"/>
              <a:t>Thumbnail</a:t>
            </a:r>
          </a:p>
          <a:p>
            <a:r>
              <a:rPr lang="en-US" sz="1600" b="0" dirty="0">
                <a:solidFill>
                  <a:schemeClr val="tx1"/>
                </a:solidFill>
              </a:rPr>
              <a:t>Short and sweet</a:t>
            </a:r>
          </a:p>
          <a:p>
            <a:r>
              <a:rPr lang="en-US" sz="1600" b="0" dirty="0">
                <a:solidFill>
                  <a:schemeClr val="tx1"/>
                </a:solidFill>
              </a:rPr>
              <a:t>Ideal for short answers, or if you want to return several cards at once to provide options.</a:t>
            </a:r>
          </a:p>
          <a:p>
            <a:r>
              <a:rPr lang="en-US" sz="1600" b="0" dirty="0">
                <a:solidFill>
                  <a:schemeClr val="tx1"/>
                </a:solidFill>
              </a:rPr>
              <a:t>Good for deep link to tab or service.</a:t>
            </a:r>
            <a:endParaRPr lang="en-US" sz="1800" dirty="0"/>
          </a:p>
        </p:txBody>
      </p:sp>
      <p:sp>
        <p:nvSpPr>
          <p:cNvPr id="6" name="Text Placeholder 5">
            <a:extLst>
              <a:ext uri="{FF2B5EF4-FFF2-40B4-BE49-F238E27FC236}">
                <a16:creationId xmlns:a16="http://schemas.microsoft.com/office/drawing/2014/main" id="{4D51FF61-4741-404C-BF78-CC74BE5AF450}"/>
              </a:ext>
            </a:extLst>
          </p:cNvPr>
          <p:cNvSpPr>
            <a:spLocks noGrp="1"/>
          </p:cNvSpPr>
          <p:nvPr>
            <p:ph type="body" sz="quarter" idx="13"/>
          </p:nvPr>
        </p:nvSpPr>
        <p:spPr>
          <a:xfrm>
            <a:off x="8307388" y="5026024"/>
            <a:ext cx="3690937" cy="1731243"/>
          </a:xfrm>
        </p:spPr>
        <p:txBody>
          <a:bodyPr/>
          <a:lstStyle/>
          <a:p>
            <a:r>
              <a:rPr lang="en-US" sz="1800" dirty="0"/>
              <a:t>Office 365 Connector Card</a:t>
            </a:r>
          </a:p>
          <a:p>
            <a:r>
              <a:rPr lang="en-US" sz="1600" b="0" dirty="0">
                <a:solidFill>
                  <a:schemeClr val="tx1"/>
                </a:solidFill>
              </a:rPr>
              <a:t>Most flexible</a:t>
            </a:r>
          </a:p>
          <a:p>
            <a:r>
              <a:rPr lang="en-US" sz="1600" b="0" dirty="0">
                <a:solidFill>
                  <a:schemeClr val="tx1"/>
                </a:solidFill>
              </a:rPr>
              <a:t>Provides for multiple sections, images and fields.</a:t>
            </a:r>
          </a:p>
          <a:p>
            <a:r>
              <a:rPr lang="en-US" sz="1600" b="0" dirty="0">
                <a:solidFill>
                  <a:schemeClr val="tx1"/>
                </a:solidFill>
              </a:rPr>
              <a:t>Also supported in O365 Groups (Exchange)</a:t>
            </a:r>
            <a:endParaRPr lang="en-US" sz="1800" dirty="0"/>
          </a:p>
        </p:txBody>
      </p:sp>
      <p:pic>
        <p:nvPicPr>
          <p:cNvPr id="11" name="Content Placeholder 10">
            <a:extLst>
              <a:ext uri="{FF2B5EF4-FFF2-40B4-BE49-F238E27FC236}">
                <a16:creationId xmlns:a16="http://schemas.microsoft.com/office/drawing/2014/main" id="{17436620-76C0-4425-982F-362D4A6AB887}"/>
              </a:ext>
            </a:extLst>
          </p:cNvPr>
          <p:cNvPicPr>
            <a:picLocks noGrp="1" noChangeAspect="1"/>
          </p:cNvPicPr>
          <p:nvPr>
            <p:ph sz="quarter" idx="18"/>
          </p:nvPr>
        </p:nvPicPr>
        <p:blipFill>
          <a:blip r:embed="rId3"/>
          <a:stretch>
            <a:fillRect/>
          </a:stretch>
        </p:blipFill>
        <p:spPr>
          <a:xfrm>
            <a:off x="4854575" y="2663260"/>
            <a:ext cx="2752725" cy="1126668"/>
          </a:xfrm>
          <a:prstGeom prst="rect">
            <a:avLst/>
          </a:prstGeom>
        </p:spPr>
      </p:pic>
      <p:pic>
        <p:nvPicPr>
          <p:cNvPr id="12" name="Content Placeholder 11">
            <a:extLst>
              <a:ext uri="{FF2B5EF4-FFF2-40B4-BE49-F238E27FC236}">
                <a16:creationId xmlns:a16="http://schemas.microsoft.com/office/drawing/2014/main" id="{B0548E15-EFBE-41C5-99F0-19961A770A21}"/>
              </a:ext>
            </a:extLst>
          </p:cNvPr>
          <p:cNvPicPr>
            <a:picLocks noGrp="1" noChangeAspect="1"/>
          </p:cNvPicPr>
          <p:nvPr>
            <p:ph sz="quarter" idx="19"/>
          </p:nvPr>
        </p:nvPicPr>
        <p:blipFill>
          <a:blip r:embed="rId4"/>
          <a:stretch>
            <a:fillRect/>
          </a:stretch>
        </p:blipFill>
        <p:spPr>
          <a:xfrm>
            <a:off x="8777288" y="2593767"/>
            <a:ext cx="2752725" cy="1265654"/>
          </a:xfrm>
          <a:prstGeom prst="rect">
            <a:avLst/>
          </a:prstGeom>
        </p:spPr>
      </p:pic>
    </p:spTree>
    <p:extLst>
      <p:ext uri="{BB962C8B-B14F-4D97-AF65-F5344CB8AC3E}">
        <p14:creationId xmlns:p14="http://schemas.microsoft.com/office/powerpoint/2010/main" val="391240601"/>
      </p:ext>
    </p:extLst>
  </p:cSld>
  <p:clrMapOvr>
    <a:masterClrMapping/>
  </p:clrMapOvr>
  <p:transition>
    <p:fade/>
  </p:transition>
</p:sld>
</file>

<file path=ppt/theme/theme1.xml><?xml version="1.0" encoding="utf-8"?>
<a:theme xmlns:a="http://schemas.openxmlformats.org/drawingml/2006/main" name="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2.xml><?xml version="1.0" encoding="utf-8"?>
<a:theme xmlns:a="http://schemas.openxmlformats.org/drawingml/2006/main" name="3-50088_Microsoft_Inspire_Template">
  <a:themeElements>
    <a:clrScheme name="Microsoft Inspire">
      <a:dk1>
        <a:srgbClr val="353535"/>
      </a:dk1>
      <a:lt1>
        <a:srgbClr val="FFFFFF"/>
      </a:lt1>
      <a:dk2>
        <a:srgbClr val="5C2D91"/>
      </a:dk2>
      <a:lt2>
        <a:srgbClr val="E6E6E6"/>
      </a:lt2>
      <a:accent1>
        <a:srgbClr val="5C2D91"/>
      </a:accent1>
      <a:accent2>
        <a:srgbClr val="00188F"/>
      </a:accent2>
      <a:accent3>
        <a:srgbClr val="737373"/>
      </a:accent3>
      <a:accent4>
        <a:srgbClr val="002050"/>
      </a:accent4>
      <a:accent5>
        <a:srgbClr val="0078D7"/>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B3672EDA-28A5-467A-AF31-46C663C07CBD}"/>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DCDateModified xmlns="http://schemas.microsoft.com/sharepoint/v3/fields"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D3ABF6C041D593459317999ECA83895D" ma:contentTypeVersion="7" ma:contentTypeDescription="Create a new document." ma:contentTypeScope="" ma:versionID="a1f5c774349bb9a55f118a7c4e10c7d3">
  <xsd:schema xmlns:xsd="http://www.w3.org/2001/XMLSchema" xmlns:xs="http://www.w3.org/2001/XMLSchema" xmlns:p="http://schemas.microsoft.com/office/2006/metadata/properties" xmlns:ns2="0f32b589-041a-4b5d-9ecb-546b576e7a4a" xmlns:ns3="http://schemas.microsoft.com/sharepoint/v3/fields" xmlns:ns4="7550fb09-e1e4-49f9-8257-ac8f082c86d0" targetNamespace="http://schemas.microsoft.com/office/2006/metadata/properties" ma:root="true" ma:fieldsID="5fb31a95b77d33fbfa6c4df63cd7dddb" ns2:_="" ns3:_="" ns4:_="">
    <xsd:import namespace="0f32b589-041a-4b5d-9ecb-546b576e7a4a"/>
    <xsd:import namespace="http://schemas.microsoft.com/sharepoint/v3/fields"/>
    <xsd:import namespace="7550fb09-e1e4-49f9-8257-ac8f082c86d0"/>
    <xsd:element name="properties">
      <xsd:complexType>
        <xsd:sequence>
          <xsd:element name="documentManagement">
            <xsd:complexType>
              <xsd:all>
                <xsd:element ref="ns2:SharedWithUsers" minOccurs="0"/>
                <xsd:element ref="ns2:SharedWithDetails" minOccurs="0"/>
                <xsd:element ref="ns3:_DCDateModified" minOccurs="0"/>
                <xsd:element ref="ns2:LastSharedByUser" minOccurs="0"/>
                <xsd:element ref="ns2:LastSharedByTime" minOccurs="0"/>
                <xsd:element ref="ns4:MediaServiceMetadata" minOccurs="0"/>
                <xsd:element ref="ns4: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f32b589-041a-4b5d-9ecb-546b576e7a4a"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1" nillable="true" ma:displayName="Last Shared By User" ma:description="" ma:internalName="LastSharedByUser" ma:readOnly="true">
      <xsd:simpleType>
        <xsd:restriction base="dms:Note">
          <xsd:maxLength value="255"/>
        </xsd:restriction>
      </xsd:simpleType>
    </xsd:element>
    <xsd:element name="LastSharedByTime" ma:index="12"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DCDateModified" ma:index="10" nillable="true" ma:displayName="Date Modified" ma:description="The date on which this resource was last modified" ma:format="DateTime" ma:internalName="_DCDateModified">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7550fb09-e1e4-49f9-8257-ac8f082c86d0" elementFormDefault="qualified">
    <xsd:import namespace="http://schemas.microsoft.com/office/2006/documentManagement/types"/>
    <xsd:import namespace="http://schemas.microsoft.com/office/infopath/2007/PartnerControls"/>
    <xsd:element name="MediaServiceMetadata" ma:index="13" nillable="true" ma:displayName="MediaServiceMetadata" ma:description="" ma:hidden="true" ma:internalName="MediaServiceMetadata" ma:readOnly="true">
      <xsd:simpleType>
        <xsd:restriction base="dms:Note"/>
      </xsd:simpleType>
    </xsd:element>
    <xsd:element name="MediaServiceFastMetadata" ma:index="14" nillable="true" ma:displayName="MediaServiceFastMetadata" ma:description=""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990F116-B58F-4255-B05B-DA3808E0E5C6}">
  <ds:schemaRefs>
    <ds:schemaRef ds:uri="http://schemas.microsoft.com/office/infopath/2007/PartnerControls"/>
    <ds:schemaRef ds:uri="http://schemas.microsoft.com/office/2006/metadata/properties"/>
    <ds:schemaRef ds:uri="http://schemas.openxmlformats.org/package/2006/metadata/core-properties"/>
    <ds:schemaRef ds:uri="http://schemas.microsoft.com/office/2006/documentManagement/types"/>
    <ds:schemaRef ds:uri="http://purl.org/dc/terms/"/>
    <ds:schemaRef ds:uri="7550fb09-e1e4-49f9-8257-ac8f082c86d0"/>
    <ds:schemaRef ds:uri="http://schemas.microsoft.com/sharepoint/v3/fields"/>
    <ds:schemaRef ds:uri="http://purl.org/dc/elements/1.1/"/>
    <ds:schemaRef ds:uri="0f32b589-041a-4b5d-9ecb-546b576e7a4a"/>
    <ds:schemaRef ds:uri="http://www.w3.org/XML/1998/namespace"/>
    <ds:schemaRef ds:uri="http://purl.org/dc/dcmitype/"/>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79299E93-48F1-480B-AE02-E19F6DD0DAC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f32b589-041a-4b5d-9ecb-546b576e7a4a"/>
    <ds:schemaRef ds:uri="http://schemas.microsoft.com/sharepoint/v3/fields"/>
    <ds:schemaRef ds:uri="7550fb09-e1e4-49f9-8257-ac8f082c86d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01 - Teams application packaging and testing</Template>
  <TotalTime>238</TotalTime>
  <Words>1007</Words>
  <Application>Microsoft Office PowerPoint</Application>
  <PresentationFormat>Custom</PresentationFormat>
  <Paragraphs>149</Paragraphs>
  <Slides>16</Slides>
  <Notes>4</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16</vt:i4>
      </vt:variant>
    </vt:vector>
  </HeadingPairs>
  <TitlesOfParts>
    <vt:vector size="25" baseType="lpstr">
      <vt:lpstr>Arial</vt:lpstr>
      <vt:lpstr>Consolas</vt:lpstr>
      <vt:lpstr>Segoe UI</vt:lpstr>
      <vt:lpstr>Segoe UI Light</vt:lpstr>
      <vt:lpstr>Segoe UI Semibold</vt:lpstr>
      <vt:lpstr>Segoe UI Semilight</vt:lpstr>
      <vt:lpstr>Wingdings</vt:lpstr>
      <vt:lpstr>Office 365 PPT Template - 2017</vt:lpstr>
      <vt:lpstr>3-50088_Microsoft_Inspire_Template</vt:lpstr>
      <vt:lpstr>Fundamentals of Microsoft Teams</vt:lpstr>
      <vt:lpstr>Build a basic Microsoft Teams Bot</vt:lpstr>
      <vt:lpstr>Build a basic Microsoft Teams Bot</vt:lpstr>
      <vt:lpstr>Overview of building a Microsoft Teams Bot</vt:lpstr>
      <vt:lpstr>Examples of bot personality and response types</vt:lpstr>
      <vt:lpstr>Conversation Basics</vt:lpstr>
      <vt:lpstr>Channel Conversations and 1:1 Conversations</vt:lpstr>
      <vt:lpstr>Messages – Text formats</vt:lpstr>
      <vt:lpstr>Cards</vt:lpstr>
      <vt:lpstr>Actions</vt:lpstr>
      <vt:lpstr>Events</vt:lpstr>
      <vt:lpstr>Testing your Bot</vt:lpstr>
      <vt:lpstr>DEMO – Create a basic Teams Bot using Visual Studio</vt:lpstr>
      <vt:lpstr>Summary</vt:lpstr>
      <vt:lpstr>Thank you</vt:lpstr>
      <vt:lpstr>PowerPoint Presentation</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Contents</dc:title>
  <dc:subject>&lt;Speech title here&gt;</dc:subject>
  <dc:creator>Paul Schaeflein</dc:creator>
  <cp:keywords/>
  <dc:description>Template: Angela Powell; ZUM Communications
Formatting: 
Audience Type:</dc:description>
  <cp:lastModifiedBy>Paul Schaeflein</cp:lastModifiedBy>
  <cp:revision>25</cp:revision>
  <dcterms:created xsi:type="dcterms:W3CDTF">2017-08-17T05:07:03Z</dcterms:created>
  <dcterms:modified xsi:type="dcterms:W3CDTF">2017-08-20T00:17:15Z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0x010100D3ABF6C041D593459317999ECA83895D</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ies>
</file>